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93" r:id="rId3"/>
    <p:sldMasterId id="2147483726" r:id="rId4"/>
    <p:sldMasterId id="2147483758" r:id="rId5"/>
  </p:sldMasterIdLst>
  <p:notesMasterIdLst>
    <p:notesMasterId r:id="rId41"/>
  </p:notesMasterIdLst>
  <p:sldIdLst>
    <p:sldId id="256" r:id="rId6"/>
    <p:sldId id="285" r:id="rId7"/>
    <p:sldId id="257" r:id="rId8"/>
    <p:sldId id="258" r:id="rId9"/>
    <p:sldId id="259" r:id="rId10"/>
    <p:sldId id="260" r:id="rId11"/>
    <p:sldId id="261" r:id="rId12"/>
    <p:sldId id="262" r:id="rId13"/>
    <p:sldId id="267" r:id="rId14"/>
    <p:sldId id="263" r:id="rId15"/>
    <p:sldId id="264" r:id="rId16"/>
    <p:sldId id="265" r:id="rId17"/>
    <p:sldId id="266" r:id="rId18"/>
    <p:sldId id="268" r:id="rId19"/>
    <p:sldId id="269" r:id="rId20"/>
    <p:sldId id="270" r:id="rId21"/>
    <p:sldId id="272" r:id="rId22"/>
    <p:sldId id="271" r:id="rId23"/>
    <p:sldId id="287" r:id="rId24"/>
    <p:sldId id="273" r:id="rId25"/>
    <p:sldId id="276" r:id="rId26"/>
    <p:sldId id="290" r:id="rId27"/>
    <p:sldId id="274" r:id="rId28"/>
    <p:sldId id="275" r:id="rId29"/>
    <p:sldId id="288" r:id="rId30"/>
    <p:sldId id="289" r:id="rId31"/>
    <p:sldId id="277" r:id="rId32"/>
    <p:sldId id="280" r:id="rId33"/>
    <p:sldId id="278" r:id="rId34"/>
    <p:sldId id="286" r:id="rId35"/>
    <p:sldId id="279" r:id="rId36"/>
    <p:sldId id="281" r:id="rId37"/>
    <p:sldId id="282" r:id="rId38"/>
    <p:sldId id="283" r:id="rId39"/>
    <p:sldId id="284"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1" autoAdjust="0"/>
    <p:restoredTop sz="62367" autoAdjust="0"/>
  </p:normalViewPr>
  <p:slideViewPr>
    <p:cSldViewPr snapToGrid="0">
      <p:cViewPr varScale="1">
        <p:scale>
          <a:sx n="63" d="100"/>
          <a:sy n="63" d="100"/>
        </p:scale>
        <p:origin x="55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882158-D1EF-401D-A016-5F1EF5D80F28}" type="datetimeFigureOut">
              <a:rPr lang="en-US" smtClean="0"/>
              <a:t>8/21/2015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AA3EED-0781-4F50-974A-14519EA4B549}" type="slidenum">
              <a:rPr lang="en-US" smtClean="0"/>
              <a:t>‹#›</a:t>
            </a:fld>
            <a:endParaRPr lang="en-US"/>
          </a:p>
        </p:txBody>
      </p:sp>
    </p:spTree>
    <p:extLst>
      <p:ext uri="{BB962C8B-B14F-4D97-AF65-F5344CB8AC3E}">
        <p14:creationId xmlns:p14="http://schemas.microsoft.com/office/powerpoint/2010/main" val="9722150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AA3EED-0781-4F50-974A-14519EA4B549}" type="slidenum">
              <a:rPr lang="en-US" smtClean="0"/>
              <a:t>5</a:t>
            </a:fld>
            <a:endParaRPr lang="en-US"/>
          </a:p>
        </p:txBody>
      </p:sp>
    </p:spTree>
    <p:extLst>
      <p:ext uri="{BB962C8B-B14F-4D97-AF65-F5344CB8AC3E}">
        <p14:creationId xmlns:p14="http://schemas.microsoft.com/office/powerpoint/2010/main" val="1306745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8/21/2015 12:26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666092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8/21/2015 12:26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146782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8/21/2015 12:26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61638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8/21/2015 12:26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1455135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8/21/2015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34280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a:solidFill>
                  <a:prstClr val="black"/>
                </a:solidFill>
              </a:rPr>
              <a:pPr/>
              <a:t>8/21/2015 12:26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3439793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4.xml"/><Relationship Id="rId4" Type="http://schemas.openxmlformats.org/officeDocument/2006/relationships/image" Target="../media/image14.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g"/><Relationship Id="rId1" Type="http://schemas.openxmlformats.org/officeDocument/2006/relationships/slideMaster" Target="../slideMasters/slideMaster4.xml"/><Relationship Id="rId4" Type="http://schemas.openxmlformats.org/officeDocument/2006/relationships/image" Target="../media/image14.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E6C06B2-0310-440A-B4FE-5DC31210DFC5}" type="datetimeFigureOut">
              <a:rPr lang="en-US" smtClean="0"/>
              <a:t>8/21/2015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D84431-CD7A-426D-87A5-821458E02DB3}" type="slidenum">
              <a:rPr lang="en-US" smtClean="0"/>
              <a:t>‹#›</a:t>
            </a:fld>
            <a:endParaRPr lang="en-US"/>
          </a:p>
        </p:txBody>
      </p:sp>
    </p:spTree>
    <p:extLst>
      <p:ext uri="{BB962C8B-B14F-4D97-AF65-F5344CB8AC3E}">
        <p14:creationId xmlns:p14="http://schemas.microsoft.com/office/powerpoint/2010/main" val="451941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6C06B2-0310-440A-B4FE-5DC31210DFC5}" type="datetimeFigureOut">
              <a:rPr lang="en-US" smtClean="0"/>
              <a:t>8/21/2015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D84431-CD7A-426D-87A5-821458E02DB3}" type="slidenum">
              <a:rPr lang="en-US" smtClean="0"/>
              <a:t>‹#›</a:t>
            </a:fld>
            <a:endParaRPr lang="en-US"/>
          </a:p>
        </p:txBody>
      </p:sp>
    </p:spTree>
    <p:extLst>
      <p:ext uri="{BB962C8B-B14F-4D97-AF65-F5344CB8AC3E}">
        <p14:creationId xmlns:p14="http://schemas.microsoft.com/office/powerpoint/2010/main" val="341355172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479025462"/>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0497369"/>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9491289"/>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393183"/>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4410580"/>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619540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823972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New Standard Master">
    <p:bg>
      <p:bgPr>
        <a:solidFill>
          <a:srgbClr val="0078D7"/>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310636" y="393092"/>
            <a:ext cx="10514316" cy="847230"/>
          </a:xfrm>
          <a:prstGeom prst="rect">
            <a:avLst/>
          </a:prstGeom>
        </p:spPr>
        <p:txBody>
          <a:bodyPr vert="horz" lIns="91440" tIns="45720" rIns="91440" bIns="45720" rtlCol="0" anchor="ctr">
            <a:normAutofit/>
          </a:bodyPr>
          <a:lstStyle>
            <a:lvl1pPr>
              <a:defRPr sz="5294"/>
            </a:lvl1pPr>
          </a:lstStyle>
          <a:p>
            <a:r>
              <a:rPr lang="en-US" dirty="0" smtClean="0"/>
              <a:t>Click to edit Master title style</a:t>
            </a:r>
            <a:endParaRPr lang="en-NZ" dirty="0"/>
          </a:p>
        </p:txBody>
      </p:sp>
      <p:sp>
        <p:nvSpPr>
          <p:cNvPr id="3" name="Content Placeholder 2"/>
          <p:cNvSpPr>
            <a:spLocks noGrp="1"/>
          </p:cNvSpPr>
          <p:nvPr>
            <p:ph sz="quarter" idx="10"/>
          </p:nvPr>
        </p:nvSpPr>
        <p:spPr>
          <a:xfrm>
            <a:off x="310636" y="1452229"/>
            <a:ext cx="10513694" cy="2052030"/>
          </a:xfrm>
        </p:spPr>
        <p:txBody>
          <a:bodyPr/>
          <a:lstStyle>
            <a:lvl1pPr marL="0" indent="0">
              <a:buNone/>
              <a:defRPr/>
            </a:lvl1pPr>
            <a:lvl2pPr marL="0" indent="0">
              <a:buNone/>
              <a:defRPr sz="1961"/>
            </a:lvl2pPr>
            <a:lvl3pPr marL="0" indent="0">
              <a:buNone/>
              <a:defRPr/>
            </a:lvl3pPr>
            <a:lvl4pPr marL="0" indent="0">
              <a:buNone/>
              <a:defRPr sz="1961"/>
            </a:lvl4pPr>
            <a:lvl5pPr marL="0" indent="0">
              <a:buNone/>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NZ" dirty="0"/>
          </a:p>
        </p:txBody>
      </p:sp>
    </p:spTree>
    <p:extLst>
      <p:ext uri="{BB962C8B-B14F-4D97-AF65-F5344CB8AC3E}">
        <p14:creationId xmlns:p14="http://schemas.microsoft.com/office/powerpoint/2010/main" val="229525094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Date Placeholder 2"/>
          <p:cNvSpPr>
            <a:spLocks noGrp="1"/>
          </p:cNvSpPr>
          <p:nvPr>
            <p:ph type="dt" sz="half" idx="10"/>
          </p:nvPr>
        </p:nvSpPr>
        <p:spPr>
          <a:xfrm>
            <a:off x="838843" y="6356803"/>
            <a:ext cx="2742188" cy="364224"/>
          </a:xfrm>
          <a:prstGeom prst="rect">
            <a:avLst/>
          </a:prstGeom>
        </p:spPr>
        <p:txBody>
          <a:bodyPr/>
          <a:lstStyle/>
          <a:p>
            <a:pPr defTabSz="914367"/>
            <a:fld id="{0626A314-07C3-4D18-A5FC-2D5811D0A94B}" type="datetimeFigureOut">
              <a:rPr lang="en-NZ" smtClean="0">
                <a:solidFill>
                  <a:srgbClr val="FFFFFF"/>
                </a:solidFill>
              </a:rPr>
              <a:pPr defTabSz="914367"/>
              <a:t>21/08/2015</a:t>
            </a:fld>
            <a:endParaRPr lang="en-NZ" dirty="0">
              <a:solidFill>
                <a:srgbClr val="FFFFFF"/>
              </a:solidFill>
            </a:endParaRPr>
          </a:p>
        </p:txBody>
      </p:sp>
      <p:sp>
        <p:nvSpPr>
          <p:cNvPr id="4" name="Footer Placeholder 3"/>
          <p:cNvSpPr>
            <a:spLocks noGrp="1"/>
          </p:cNvSpPr>
          <p:nvPr>
            <p:ph type="ftr" sz="quarter" idx="11"/>
          </p:nvPr>
        </p:nvSpPr>
        <p:spPr>
          <a:xfrm>
            <a:off x="4038581" y="6356803"/>
            <a:ext cx="4114839" cy="364224"/>
          </a:xfrm>
          <a:prstGeom prst="rect">
            <a:avLst/>
          </a:prstGeom>
        </p:spPr>
        <p:txBody>
          <a:bodyPr/>
          <a:lstStyle/>
          <a:p>
            <a:pPr defTabSz="914367"/>
            <a:endParaRPr lang="en-NZ" dirty="0">
              <a:solidFill>
                <a:srgbClr val="FFFFFF"/>
              </a:solidFill>
            </a:endParaRPr>
          </a:p>
        </p:txBody>
      </p:sp>
      <p:sp>
        <p:nvSpPr>
          <p:cNvPr id="5" name="Slide Number Placeholder 4"/>
          <p:cNvSpPr>
            <a:spLocks noGrp="1"/>
          </p:cNvSpPr>
          <p:nvPr>
            <p:ph type="sldNum" sz="quarter" idx="12"/>
          </p:nvPr>
        </p:nvSpPr>
        <p:spPr>
          <a:xfrm>
            <a:off x="8610971" y="6356803"/>
            <a:ext cx="2742188" cy="364224"/>
          </a:xfrm>
          <a:prstGeom prst="rect">
            <a:avLst/>
          </a:prstGeom>
        </p:spPr>
        <p:txBody>
          <a:bodyPr/>
          <a:lstStyle/>
          <a:p>
            <a:pPr defTabSz="914367"/>
            <a:fld id="{FB0C7228-8968-4EAD-A859-852F0E05042B}" type="slidenum">
              <a:rPr lang="en-NZ" smtClean="0">
                <a:solidFill>
                  <a:srgbClr val="FFFFFF"/>
                </a:solidFill>
              </a:rPr>
              <a:pPr defTabSz="914367"/>
              <a:t>‹#›</a:t>
            </a:fld>
            <a:endParaRPr lang="en-NZ" dirty="0">
              <a:solidFill>
                <a:srgbClr val="FFFFFF"/>
              </a:solidFill>
            </a:endParaRP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9569" y="1"/>
            <a:ext cx="12251139" cy="6865782"/>
          </a:xfrm>
          <a:prstGeom prst="rect">
            <a:avLst/>
          </a:prstGeom>
        </p:spPr>
      </p:pic>
      <p:sp>
        <p:nvSpPr>
          <p:cNvPr id="7" name="Rectangle 6"/>
          <p:cNvSpPr/>
          <p:nvPr userDrawn="1"/>
        </p:nvSpPr>
        <p:spPr bwMode="gray">
          <a:xfrm>
            <a:off x="-29569" y="6409724"/>
            <a:ext cx="12251139" cy="456059"/>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75740" y="6547867"/>
            <a:ext cx="806774" cy="171991"/>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997689" y="2818951"/>
            <a:ext cx="4178051" cy="2727726"/>
          </a:xfrm>
          <a:prstGeom prst="rect">
            <a:avLst/>
          </a:prstGeom>
        </p:spPr>
      </p:pic>
    </p:spTree>
    <p:extLst>
      <p:ext uri="{BB962C8B-B14F-4D97-AF65-F5344CB8AC3E}">
        <p14:creationId xmlns:p14="http://schemas.microsoft.com/office/powerpoint/2010/main" val="4077875290"/>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Slide - Color">
    <p:bg>
      <p:bgRef idx="1002">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a:solidFill>
            <a:srgbClr val="5C2D91"/>
          </a:solidFill>
        </p:spPr>
      </p:pic>
      <p:sp>
        <p:nvSpPr>
          <p:cNvPr id="9" name="Title 1"/>
          <p:cNvSpPr>
            <a:spLocks noGrp="1"/>
          </p:cNvSpPr>
          <p:nvPr>
            <p:ph type="title" hasCustomPrompt="1"/>
          </p:nvPr>
        </p:nvSpPr>
        <p:spPr>
          <a:xfrm>
            <a:off x="269302" y="2730214"/>
            <a:ext cx="8964185" cy="1494254"/>
          </a:xfrm>
          <a:solidFill>
            <a:srgbClr val="0078D7"/>
          </a:solidFill>
        </p:spPr>
        <p:txBody>
          <a:bodyPr lIns="146304" tIns="91440" rIns="146304" bIns="91440" anchor="t" anchorCtr="0"/>
          <a:lstStyle>
            <a:lvl1pPr>
              <a:defRPr sz="5293" spc="-98" baseline="0">
                <a:solidFill>
                  <a:schemeClr val="bg1"/>
                </a:solidFill>
              </a:defRPr>
            </a:lvl1pPr>
          </a:lstStyle>
          <a:p>
            <a:r>
              <a:rPr lang="en-US" dirty="0" smtClean="0"/>
              <a:t>Session title</a:t>
            </a:r>
            <a:endParaRPr lang="en-US" dirty="0"/>
          </a:p>
        </p:txBody>
      </p:sp>
      <p:sp>
        <p:nvSpPr>
          <p:cNvPr id="5" name="Text Placeholder 4"/>
          <p:cNvSpPr>
            <a:spLocks noGrp="1"/>
          </p:cNvSpPr>
          <p:nvPr>
            <p:ph type="body" sz="quarter" idx="12" hasCustomPrompt="1"/>
          </p:nvPr>
        </p:nvSpPr>
        <p:spPr>
          <a:xfrm>
            <a:off x="269302" y="4225766"/>
            <a:ext cx="7171337" cy="622775"/>
          </a:xfrm>
          <a:solidFill>
            <a:schemeClr val="accent2"/>
          </a:solidFill>
        </p:spPr>
        <p:txBody>
          <a:bodyPr lIns="146304" tIns="109728" rIns="146304" bIns="109728">
            <a:noAutofit/>
          </a:bodyPr>
          <a:lstStyle>
            <a:lvl1pPr marL="0" indent="0">
              <a:spcBef>
                <a:spcPts val="0"/>
              </a:spcBef>
              <a:buNone/>
              <a:defRPr sz="3137" spc="0" baseline="0">
                <a:solidFill>
                  <a:schemeClr val="bg1"/>
                </a:soli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9302" y="6547867"/>
            <a:ext cx="806774" cy="171991"/>
          </a:xfrm>
          <a:prstGeom prst="rect">
            <a:avLst/>
          </a:prstGeom>
        </p:spPr>
      </p:pic>
      <p:sp>
        <p:nvSpPr>
          <p:cNvPr id="4" name="Text Placeholder 3"/>
          <p:cNvSpPr>
            <a:spLocks noGrp="1"/>
          </p:cNvSpPr>
          <p:nvPr>
            <p:ph type="body" sz="quarter" idx="13" hasCustomPrompt="1"/>
          </p:nvPr>
        </p:nvSpPr>
        <p:spPr>
          <a:xfrm>
            <a:off x="7462785" y="4232931"/>
            <a:ext cx="1770702" cy="615609"/>
          </a:xfrm>
          <a:solidFill>
            <a:schemeClr val="accent3"/>
          </a:solidFill>
        </p:spPr>
        <p:txBody>
          <a:bodyPr/>
          <a:lstStyle>
            <a:lvl1pPr marL="0" indent="0" algn="ctr">
              <a:buFontTx/>
              <a:buNone/>
              <a:defRPr sz="3137" baseline="0">
                <a:solidFill>
                  <a:schemeClr val="bg1"/>
                </a:solidFill>
                <a:latin typeface="+mj-lt"/>
              </a:defRPr>
            </a:lvl1pPr>
            <a:lvl2pPr marL="336118" indent="0">
              <a:buFontTx/>
              <a:buNone/>
              <a:defRPr sz="1568">
                <a:latin typeface="+mn-lt"/>
              </a:defRPr>
            </a:lvl2pPr>
            <a:lvl3pPr marL="560196" indent="0">
              <a:buFontTx/>
              <a:buNone/>
              <a:defRPr sz="1568">
                <a:latin typeface="+mn-lt"/>
              </a:defRPr>
            </a:lvl3pPr>
            <a:lvl4pPr marL="784275" indent="0">
              <a:buFontTx/>
              <a:buNone/>
              <a:defRPr sz="1568">
                <a:latin typeface="+mn-lt"/>
              </a:defRPr>
            </a:lvl4pPr>
            <a:lvl5pPr marL="1008353" indent="0">
              <a:buFontTx/>
              <a:buNone/>
              <a:defRPr sz="1568">
                <a:latin typeface="+mn-lt"/>
              </a:defRPr>
            </a:lvl5pPr>
          </a:lstStyle>
          <a:p>
            <a:pPr lvl="0"/>
            <a:r>
              <a:rPr lang="en-US" dirty="0" smtClean="0"/>
              <a:t>ABC101</a:t>
            </a:r>
          </a:p>
        </p:txBody>
      </p:sp>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9835" y="1317668"/>
            <a:ext cx="4640866" cy="1364205"/>
          </a:xfrm>
          <a:prstGeom prst="rect">
            <a:avLst/>
          </a:prstGeom>
        </p:spPr>
      </p:pic>
    </p:spTree>
    <p:extLst>
      <p:ext uri="{BB962C8B-B14F-4D97-AF65-F5344CB8AC3E}">
        <p14:creationId xmlns:p14="http://schemas.microsoft.com/office/powerpoint/2010/main" val="25056575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6C06B2-0310-440A-B4FE-5DC31210DFC5}" type="datetimeFigureOut">
              <a:rPr lang="en-US" smtClean="0"/>
              <a:t>8/21/2015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D84431-CD7A-426D-87A5-821458E02DB3}" type="slidenum">
              <a:rPr lang="en-US" smtClean="0"/>
              <a:t>‹#›</a:t>
            </a:fld>
            <a:endParaRPr lang="en-US"/>
          </a:p>
        </p:txBody>
      </p:sp>
    </p:spTree>
    <p:extLst>
      <p:ext uri="{BB962C8B-B14F-4D97-AF65-F5344CB8AC3E}">
        <p14:creationId xmlns:p14="http://schemas.microsoft.com/office/powerpoint/2010/main" val="360908452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56907910"/>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6937068"/>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7750272"/>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99126505"/>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0197711"/>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10300739"/>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4041311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82261175"/>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10401646"/>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618160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ew Standard Master">
    <p:bg>
      <p:bgPr>
        <a:solidFill>
          <a:srgbClr val="0078D7"/>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310636" y="393092"/>
            <a:ext cx="10514316" cy="847230"/>
          </a:xfrm>
          <a:prstGeom prst="rect">
            <a:avLst/>
          </a:prstGeom>
        </p:spPr>
        <p:txBody>
          <a:bodyPr vert="horz" lIns="91440" tIns="45720" rIns="91440" bIns="45720" rtlCol="0" anchor="ctr">
            <a:normAutofit/>
          </a:bodyPr>
          <a:lstStyle>
            <a:lvl1pPr>
              <a:defRPr sz="5294"/>
            </a:lvl1pPr>
          </a:lstStyle>
          <a:p>
            <a:r>
              <a:rPr lang="en-US" dirty="0" smtClean="0"/>
              <a:t>Click to edit Master title style</a:t>
            </a:r>
            <a:endParaRPr lang="en-NZ" dirty="0"/>
          </a:p>
        </p:txBody>
      </p:sp>
      <p:sp>
        <p:nvSpPr>
          <p:cNvPr id="3" name="Content Placeholder 2"/>
          <p:cNvSpPr>
            <a:spLocks noGrp="1"/>
          </p:cNvSpPr>
          <p:nvPr>
            <p:ph sz="quarter" idx="10"/>
          </p:nvPr>
        </p:nvSpPr>
        <p:spPr>
          <a:xfrm>
            <a:off x="310636" y="1452229"/>
            <a:ext cx="10513694" cy="2052030"/>
          </a:xfrm>
        </p:spPr>
        <p:txBody>
          <a:bodyPr/>
          <a:lstStyle>
            <a:lvl1pPr marL="0" indent="0">
              <a:buNone/>
              <a:defRPr/>
            </a:lvl1pPr>
            <a:lvl2pPr marL="0" indent="0">
              <a:buNone/>
              <a:defRPr sz="1961"/>
            </a:lvl2pPr>
            <a:lvl3pPr marL="0" indent="0">
              <a:buNone/>
              <a:defRPr/>
            </a:lvl3pPr>
            <a:lvl4pPr marL="0" indent="0">
              <a:buNone/>
              <a:defRPr sz="1961"/>
            </a:lvl4pPr>
            <a:lvl5pPr marL="0" indent="0">
              <a:buNone/>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NZ" dirty="0"/>
          </a:p>
        </p:txBody>
      </p:sp>
    </p:spTree>
    <p:extLst>
      <p:ext uri="{BB962C8B-B14F-4D97-AF65-F5344CB8AC3E}">
        <p14:creationId xmlns:p14="http://schemas.microsoft.com/office/powerpoint/2010/main" val="4096889246"/>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26588991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8874759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28253045"/>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00756438"/>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66106741"/>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5847634"/>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823945197"/>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12751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7143828"/>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8032713"/>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Date Placeholder 2"/>
          <p:cNvSpPr>
            <a:spLocks noGrp="1"/>
          </p:cNvSpPr>
          <p:nvPr>
            <p:ph type="dt" sz="half" idx="10"/>
          </p:nvPr>
        </p:nvSpPr>
        <p:spPr>
          <a:xfrm>
            <a:off x="838843" y="6356803"/>
            <a:ext cx="2742188" cy="364224"/>
          </a:xfrm>
          <a:prstGeom prst="rect">
            <a:avLst/>
          </a:prstGeom>
        </p:spPr>
        <p:txBody>
          <a:bodyPr/>
          <a:lstStyle/>
          <a:p>
            <a:pPr defTabSz="914367"/>
            <a:fld id="{0626A314-07C3-4D18-A5FC-2D5811D0A94B}" type="datetimeFigureOut">
              <a:rPr lang="en-NZ" smtClean="0">
                <a:solidFill>
                  <a:srgbClr val="FFFFFF"/>
                </a:solidFill>
              </a:rPr>
              <a:pPr defTabSz="914367"/>
              <a:t>21/08/2015</a:t>
            </a:fld>
            <a:endParaRPr lang="en-NZ" dirty="0">
              <a:solidFill>
                <a:srgbClr val="FFFFFF"/>
              </a:solidFill>
            </a:endParaRPr>
          </a:p>
        </p:txBody>
      </p:sp>
      <p:sp>
        <p:nvSpPr>
          <p:cNvPr id="4" name="Footer Placeholder 3"/>
          <p:cNvSpPr>
            <a:spLocks noGrp="1"/>
          </p:cNvSpPr>
          <p:nvPr>
            <p:ph type="ftr" sz="quarter" idx="11"/>
          </p:nvPr>
        </p:nvSpPr>
        <p:spPr>
          <a:xfrm>
            <a:off x="4038581" y="6356803"/>
            <a:ext cx="4114839" cy="364224"/>
          </a:xfrm>
          <a:prstGeom prst="rect">
            <a:avLst/>
          </a:prstGeom>
        </p:spPr>
        <p:txBody>
          <a:bodyPr/>
          <a:lstStyle/>
          <a:p>
            <a:pPr defTabSz="914367"/>
            <a:endParaRPr lang="en-NZ" dirty="0">
              <a:solidFill>
                <a:srgbClr val="FFFFFF"/>
              </a:solidFill>
            </a:endParaRPr>
          </a:p>
        </p:txBody>
      </p:sp>
      <p:sp>
        <p:nvSpPr>
          <p:cNvPr id="5" name="Slide Number Placeholder 4"/>
          <p:cNvSpPr>
            <a:spLocks noGrp="1"/>
          </p:cNvSpPr>
          <p:nvPr>
            <p:ph type="sldNum" sz="quarter" idx="12"/>
          </p:nvPr>
        </p:nvSpPr>
        <p:spPr>
          <a:xfrm>
            <a:off x="8610971" y="6356803"/>
            <a:ext cx="2742188" cy="364224"/>
          </a:xfrm>
          <a:prstGeom prst="rect">
            <a:avLst/>
          </a:prstGeom>
        </p:spPr>
        <p:txBody>
          <a:bodyPr/>
          <a:lstStyle/>
          <a:p>
            <a:pPr defTabSz="914367"/>
            <a:fld id="{FB0C7228-8968-4EAD-A859-852F0E05042B}" type="slidenum">
              <a:rPr lang="en-NZ" smtClean="0">
                <a:solidFill>
                  <a:srgbClr val="FFFFFF"/>
                </a:solidFill>
              </a:rPr>
              <a:pPr defTabSz="914367"/>
              <a:t>‹#›</a:t>
            </a:fld>
            <a:endParaRPr lang="en-NZ" dirty="0">
              <a:solidFill>
                <a:srgbClr val="FFFFFF"/>
              </a:solidFill>
            </a:endParaRP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9569" y="1"/>
            <a:ext cx="12251139" cy="6865782"/>
          </a:xfrm>
          <a:prstGeom prst="rect">
            <a:avLst/>
          </a:prstGeom>
        </p:spPr>
      </p:pic>
      <p:sp>
        <p:nvSpPr>
          <p:cNvPr id="7" name="Rectangle 6"/>
          <p:cNvSpPr/>
          <p:nvPr userDrawn="1"/>
        </p:nvSpPr>
        <p:spPr bwMode="gray">
          <a:xfrm>
            <a:off x="-29569" y="6409724"/>
            <a:ext cx="12251139" cy="456059"/>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75740" y="6547867"/>
            <a:ext cx="806774" cy="171991"/>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997689" y="2818951"/>
            <a:ext cx="4178051" cy="2727726"/>
          </a:xfrm>
          <a:prstGeom prst="rect">
            <a:avLst/>
          </a:prstGeom>
        </p:spPr>
      </p:pic>
    </p:spTree>
    <p:extLst>
      <p:ext uri="{BB962C8B-B14F-4D97-AF65-F5344CB8AC3E}">
        <p14:creationId xmlns:p14="http://schemas.microsoft.com/office/powerpoint/2010/main" val="1246085168"/>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358305"/>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4703056"/>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5072678"/>
            <a:ext cx="12192000" cy="178532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6170702" y="6004182"/>
            <a:ext cx="5752044" cy="71217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solidFill>
                  <a:srgbClr val="FFFFFF"/>
                </a:solidFill>
                <a:cs typeface="Segoe UI" pitchFamily="34" charset="0"/>
              </a:rPr>
              <a:t>© 2015 Microsoft Corporation. All rights reserved.</a:t>
            </a:r>
          </a:p>
          <a:p>
            <a:pPr algn="r" defTabSz="913924" eaLnBrk="0" hangingPunct="0"/>
            <a:r>
              <a:rPr lang="en-US" sz="686" dirty="0">
                <a:solidFill>
                  <a:srgbClr val="FFFFFF"/>
                </a:solidFill>
                <a:cs typeface="Segoe UI" pitchFamily="34" charset="0"/>
              </a:rPr>
              <a:t>Microsoft, Windows and other product names are or may be registered trademarks and/or trademarks in the U.S. and/or other countries.</a:t>
            </a:r>
          </a:p>
          <a:p>
            <a:pPr algn="r" defTabSz="913924" eaLnBrk="0" hangingPunct="0"/>
            <a:r>
              <a:rPr lang="en-US" sz="686" dirty="0">
                <a:solidFill>
                  <a:srgbClr val="FFFFFF"/>
                </a:solidFill>
                <a:cs typeface="Segoe UI" pitchFamily="34" charset="0"/>
              </a:rPr>
              <a:t>MICROSOFT MAKES NO WARRANTIES, EXPRESS, IMPLIED OR STATUTORY, AS TO THE INFORMATION IN THIS PRESENTATION.</a:t>
            </a:r>
          </a:p>
          <a:p>
            <a:pPr algn="r" defTabSz="913850" eaLnBrk="0" hangingPunct="0"/>
            <a:r>
              <a:rPr lang="en-US" sz="686" dirty="0">
                <a:gradFill>
                  <a:gsLst>
                    <a:gs pos="12389">
                      <a:srgbClr val="FFFFFF"/>
                    </a:gs>
                    <a:gs pos="54000">
                      <a:srgbClr val="FFFFFF"/>
                    </a:gs>
                  </a:gsLst>
                  <a:lin ang="5400000" scaled="0"/>
                </a:gradFill>
                <a:cs typeface="Segoe UI" pitchFamily="34" charset="0"/>
              </a:rPr>
              <a:t>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2749" y="5638449"/>
            <a:ext cx="3227129" cy="687975"/>
          </a:xfrm>
          <a:prstGeom prst="rect">
            <a:avLst/>
          </a:prstGeom>
        </p:spPr>
      </p:pic>
    </p:spTree>
    <p:extLst>
      <p:ext uri="{BB962C8B-B14F-4D97-AF65-F5344CB8AC3E}">
        <p14:creationId xmlns:p14="http://schemas.microsoft.com/office/powerpoint/2010/main" val="11452603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20310324"/>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Date Placeholder 2"/>
          <p:cNvSpPr>
            <a:spLocks noGrp="1"/>
          </p:cNvSpPr>
          <p:nvPr>
            <p:ph type="dt" sz="half" idx="10"/>
          </p:nvPr>
        </p:nvSpPr>
        <p:spPr>
          <a:xfrm>
            <a:off x="838843" y="6356803"/>
            <a:ext cx="2742188" cy="364224"/>
          </a:xfrm>
          <a:prstGeom prst="rect">
            <a:avLst/>
          </a:prstGeom>
        </p:spPr>
        <p:txBody>
          <a:bodyPr/>
          <a:lstStyle/>
          <a:p>
            <a:pPr defTabSz="914367"/>
            <a:fld id="{0626A314-07C3-4D18-A5FC-2D5811D0A94B}" type="datetimeFigureOut">
              <a:rPr lang="en-NZ" smtClean="0">
                <a:solidFill>
                  <a:srgbClr val="FFFFFF"/>
                </a:solidFill>
              </a:rPr>
              <a:pPr defTabSz="914367"/>
              <a:t>21/08/2015</a:t>
            </a:fld>
            <a:endParaRPr lang="en-NZ" dirty="0">
              <a:solidFill>
                <a:srgbClr val="FFFFFF"/>
              </a:solidFill>
            </a:endParaRPr>
          </a:p>
        </p:txBody>
      </p:sp>
      <p:sp>
        <p:nvSpPr>
          <p:cNvPr id="4" name="Footer Placeholder 3"/>
          <p:cNvSpPr>
            <a:spLocks noGrp="1"/>
          </p:cNvSpPr>
          <p:nvPr>
            <p:ph type="ftr" sz="quarter" idx="11"/>
          </p:nvPr>
        </p:nvSpPr>
        <p:spPr>
          <a:xfrm>
            <a:off x="4038581" y="6356803"/>
            <a:ext cx="4114839" cy="364224"/>
          </a:xfrm>
          <a:prstGeom prst="rect">
            <a:avLst/>
          </a:prstGeom>
        </p:spPr>
        <p:txBody>
          <a:bodyPr/>
          <a:lstStyle/>
          <a:p>
            <a:pPr defTabSz="914367"/>
            <a:endParaRPr lang="en-NZ" dirty="0">
              <a:solidFill>
                <a:srgbClr val="FFFFFF"/>
              </a:solidFill>
            </a:endParaRPr>
          </a:p>
        </p:txBody>
      </p:sp>
      <p:sp>
        <p:nvSpPr>
          <p:cNvPr id="5" name="Slide Number Placeholder 4"/>
          <p:cNvSpPr>
            <a:spLocks noGrp="1"/>
          </p:cNvSpPr>
          <p:nvPr>
            <p:ph type="sldNum" sz="quarter" idx="12"/>
          </p:nvPr>
        </p:nvSpPr>
        <p:spPr>
          <a:xfrm>
            <a:off x="8610971" y="6356803"/>
            <a:ext cx="2742188" cy="364224"/>
          </a:xfrm>
          <a:prstGeom prst="rect">
            <a:avLst/>
          </a:prstGeom>
        </p:spPr>
        <p:txBody>
          <a:bodyPr/>
          <a:lstStyle/>
          <a:p>
            <a:pPr defTabSz="914367"/>
            <a:fld id="{FB0C7228-8968-4EAD-A859-852F0E05042B}" type="slidenum">
              <a:rPr lang="en-NZ" smtClean="0">
                <a:solidFill>
                  <a:srgbClr val="FFFFFF"/>
                </a:solidFill>
              </a:rPr>
              <a:pPr defTabSz="914367"/>
              <a:t>‹#›</a:t>
            </a:fld>
            <a:endParaRPr lang="en-NZ" dirty="0">
              <a:solidFill>
                <a:srgbClr val="FFFFFF"/>
              </a:solidFill>
            </a:endParaRP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9569" y="1"/>
            <a:ext cx="12251139" cy="6865782"/>
          </a:xfrm>
          <a:prstGeom prst="rect">
            <a:avLst/>
          </a:prstGeom>
        </p:spPr>
      </p:pic>
    </p:spTree>
    <p:extLst>
      <p:ext uri="{BB962C8B-B14F-4D97-AF65-F5344CB8AC3E}">
        <p14:creationId xmlns:p14="http://schemas.microsoft.com/office/powerpoint/2010/main" val="398947931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Title &amp; 2-color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2"/>
                    </a:gs>
                    <a:gs pos="100000">
                      <a:schemeClr val="bg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20354">
                      <a:schemeClr val="accent1"/>
                    </a:gs>
                    <a:gs pos="40000">
                      <a:schemeClr val="accent1"/>
                    </a:gs>
                  </a:gsLst>
                  <a:lin ang="5400000" scaled="0"/>
                </a:gradFill>
              </a:defRPr>
            </a:lvl1pPr>
            <a:lvl2pPr marL="0" indent="0">
              <a:buFontTx/>
              <a:buNone/>
              <a:defRPr sz="1961">
                <a:gradFill>
                  <a:gsLst>
                    <a:gs pos="1250">
                      <a:schemeClr val="bg2"/>
                    </a:gs>
                    <a:gs pos="100000">
                      <a:schemeClr val="bg2"/>
                    </a:gs>
                  </a:gsLst>
                  <a:lin ang="5400000" scaled="0"/>
                </a:gradFill>
              </a:defRPr>
            </a:lvl2pPr>
            <a:lvl3pPr marL="224036" indent="0">
              <a:buNone/>
              <a:defRPr>
                <a:gradFill>
                  <a:gsLst>
                    <a:gs pos="1250">
                      <a:schemeClr val="bg2"/>
                    </a:gs>
                    <a:gs pos="100000">
                      <a:schemeClr val="bg2"/>
                    </a:gs>
                  </a:gsLst>
                  <a:lin ang="5400000" scaled="0"/>
                </a:gradFill>
              </a:defRPr>
            </a:lvl3pPr>
            <a:lvl4pPr marL="448071" indent="0">
              <a:buNone/>
              <a:defRPr>
                <a:gradFill>
                  <a:gsLst>
                    <a:gs pos="1250">
                      <a:schemeClr val="bg2"/>
                    </a:gs>
                    <a:gs pos="100000">
                      <a:schemeClr val="bg2"/>
                    </a:gs>
                  </a:gsLst>
                  <a:lin ang="5400000" scaled="0"/>
                </a:gradFill>
              </a:defRPr>
            </a:lvl4pPr>
            <a:lvl5pPr marL="672106" indent="0">
              <a:buNone/>
              <a:defRPr>
                <a:gradFill>
                  <a:gsLst>
                    <a:gs pos="1250">
                      <a:schemeClr val="bg2"/>
                    </a:gs>
                    <a:gs pos="100000">
                      <a:schemeClr val="bg2"/>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89841709"/>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2"/>
                    </a:gs>
                    <a:gs pos="100000">
                      <a:schemeClr val="bg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921317321"/>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3232282"/>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2"/>
                    </a:gs>
                    <a:gs pos="100000">
                      <a:schemeClr val="bg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bg2"/>
                    </a:gs>
                    <a:gs pos="100000">
                      <a:schemeClr val="bg2"/>
                    </a:gs>
                  </a:gsLst>
                  <a:lin ang="5400000" scaled="0"/>
                </a:gradFill>
              </a:defRPr>
            </a:lvl1pPr>
            <a:lvl2pPr marL="0" indent="0">
              <a:buFontTx/>
              <a:buNone/>
              <a:defRPr sz="1961">
                <a:gradFill>
                  <a:gsLst>
                    <a:gs pos="1250">
                      <a:schemeClr val="bg2"/>
                    </a:gs>
                    <a:gs pos="100000">
                      <a:schemeClr val="bg2"/>
                    </a:gs>
                  </a:gsLst>
                  <a:lin ang="5400000" scaled="0"/>
                </a:gradFill>
              </a:defRPr>
            </a:lvl2pPr>
            <a:lvl3pPr marL="224036" indent="0">
              <a:buNone/>
              <a:defRPr>
                <a:gradFill>
                  <a:gsLst>
                    <a:gs pos="1250">
                      <a:schemeClr val="bg2"/>
                    </a:gs>
                    <a:gs pos="100000">
                      <a:schemeClr val="bg2"/>
                    </a:gs>
                  </a:gsLst>
                  <a:lin ang="5400000" scaled="0"/>
                </a:gradFill>
              </a:defRPr>
            </a:lvl3pPr>
            <a:lvl4pPr marL="448071" indent="0">
              <a:buNone/>
              <a:defRPr>
                <a:gradFill>
                  <a:gsLst>
                    <a:gs pos="1250">
                      <a:schemeClr val="bg2"/>
                    </a:gs>
                    <a:gs pos="100000">
                      <a:schemeClr val="bg2"/>
                    </a:gs>
                  </a:gsLst>
                  <a:lin ang="5400000" scaled="0"/>
                </a:gradFill>
              </a:defRPr>
            </a:lvl4pPr>
            <a:lvl5pPr marL="672106" indent="0">
              <a:buNone/>
              <a:defRPr>
                <a:gradFill>
                  <a:gsLst>
                    <a:gs pos="1250">
                      <a:schemeClr val="bg2"/>
                    </a:gs>
                    <a:gs pos="100000">
                      <a:schemeClr val="bg2"/>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16711225"/>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 Color">
    <p:bg>
      <p:bgRef idx="1002">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a:solidFill>
            <a:srgbClr val="5C2D91"/>
          </a:solidFill>
        </p:spPr>
      </p:pic>
      <p:sp>
        <p:nvSpPr>
          <p:cNvPr id="9" name="Title 1"/>
          <p:cNvSpPr>
            <a:spLocks noGrp="1"/>
          </p:cNvSpPr>
          <p:nvPr>
            <p:ph type="title" hasCustomPrompt="1"/>
          </p:nvPr>
        </p:nvSpPr>
        <p:spPr>
          <a:xfrm>
            <a:off x="269302" y="2730214"/>
            <a:ext cx="8964185" cy="1494254"/>
          </a:xfrm>
          <a:solidFill>
            <a:srgbClr val="0078D7"/>
          </a:solidFill>
        </p:spPr>
        <p:txBody>
          <a:bodyPr lIns="146304" tIns="91440" rIns="146304" bIns="91440" anchor="t" anchorCtr="0"/>
          <a:lstStyle>
            <a:lvl1pPr>
              <a:defRPr sz="5293" spc="-98" baseline="0">
                <a:solidFill>
                  <a:schemeClr val="bg1"/>
                </a:solidFill>
              </a:defRPr>
            </a:lvl1pPr>
          </a:lstStyle>
          <a:p>
            <a:r>
              <a:rPr lang="en-US" dirty="0" smtClean="0"/>
              <a:t>Session title</a:t>
            </a:r>
            <a:endParaRPr lang="en-US" dirty="0"/>
          </a:p>
        </p:txBody>
      </p:sp>
      <p:sp>
        <p:nvSpPr>
          <p:cNvPr id="5" name="Text Placeholder 4"/>
          <p:cNvSpPr>
            <a:spLocks noGrp="1"/>
          </p:cNvSpPr>
          <p:nvPr>
            <p:ph type="body" sz="quarter" idx="12" hasCustomPrompt="1"/>
          </p:nvPr>
        </p:nvSpPr>
        <p:spPr>
          <a:xfrm>
            <a:off x="269302" y="4225766"/>
            <a:ext cx="7171337" cy="622775"/>
          </a:xfrm>
          <a:solidFill>
            <a:schemeClr val="accent2"/>
          </a:solidFill>
        </p:spPr>
        <p:txBody>
          <a:bodyPr lIns="146304" tIns="109728" rIns="146304" bIns="109728">
            <a:noAutofit/>
          </a:bodyPr>
          <a:lstStyle>
            <a:lvl1pPr marL="0" indent="0">
              <a:spcBef>
                <a:spcPts val="0"/>
              </a:spcBef>
              <a:buNone/>
              <a:defRPr sz="3137" spc="0" baseline="0">
                <a:solidFill>
                  <a:schemeClr val="bg1"/>
                </a:soli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9302" y="6547867"/>
            <a:ext cx="806774" cy="171991"/>
          </a:xfrm>
          <a:prstGeom prst="rect">
            <a:avLst/>
          </a:prstGeom>
        </p:spPr>
      </p:pic>
      <p:sp>
        <p:nvSpPr>
          <p:cNvPr id="4" name="Text Placeholder 3"/>
          <p:cNvSpPr>
            <a:spLocks noGrp="1"/>
          </p:cNvSpPr>
          <p:nvPr>
            <p:ph type="body" sz="quarter" idx="13" hasCustomPrompt="1"/>
          </p:nvPr>
        </p:nvSpPr>
        <p:spPr>
          <a:xfrm>
            <a:off x="7462785" y="4232931"/>
            <a:ext cx="1770702" cy="615609"/>
          </a:xfrm>
          <a:solidFill>
            <a:schemeClr val="accent3"/>
          </a:solidFill>
        </p:spPr>
        <p:txBody>
          <a:bodyPr/>
          <a:lstStyle>
            <a:lvl1pPr marL="0" indent="0" algn="ctr">
              <a:buFontTx/>
              <a:buNone/>
              <a:defRPr sz="3137" baseline="0">
                <a:solidFill>
                  <a:schemeClr val="bg1"/>
                </a:solidFill>
                <a:latin typeface="+mj-lt"/>
              </a:defRPr>
            </a:lvl1pPr>
            <a:lvl2pPr marL="336118" indent="0">
              <a:buFontTx/>
              <a:buNone/>
              <a:defRPr sz="1568">
                <a:latin typeface="+mn-lt"/>
              </a:defRPr>
            </a:lvl2pPr>
            <a:lvl3pPr marL="560196" indent="0">
              <a:buFontTx/>
              <a:buNone/>
              <a:defRPr sz="1568">
                <a:latin typeface="+mn-lt"/>
              </a:defRPr>
            </a:lvl3pPr>
            <a:lvl4pPr marL="784275" indent="0">
              <a:buFontTx/>
              <a:buNone/>
              <a:defRPr sz="1568">
                <a:latin typeface="+mn-lt"/>
              </a:defRPr>
            </a:lvl4pPr>
            <a:lvl5pPr marL="1008353" indent="0">
              <a:buFontTx/>
              <a:buNone/>
              <a:defRPr sz="1568">
                <a:latin typeface="+mn-lt"/>
              </a:defRPr>
            </a:lvl5pPr>
          </a:lstStyle>
          <a:p>
            <a:pPr lvl="0"/>
            <a:r>
              <a:rPr lang="en-US" dirty="0" smtClean="0"/>
              <a:t>ABC101</a:t>
            </a:r>
          </a:p>
        </p:txBody>
      </p:sp>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9835" y="1317668"/>
            <a:ext cx="4640866" cy="1364205"/>
          </a:xfrm>
          <a:prstGeom prst="rect">
            <a:avLst/>
          </a:prstGeom>
        </p:spPr>
      </p:pic>
    </p:spTree>
    <p:extLst>
      <p:ext uri="{BB962C8B-B14F-4D97-AF65-F5344CB8AC3E}">
        <p14:creationId xmlns:p14="http://schemas.microsoft.com/office/powerpoint/2010/main" val="4023678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28099"/>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54901136"/>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62552734"/>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42893760"/>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680800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6C06B2-0310-440A-B4FE-5DC31210DFC5}" type="datetimeFigureOut">
              <a:rPr lang="en-US" smtClean="0"/>
              <a:t>8/21/2015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D84431-CD7A-426D-87A5-821458E02DB3}" type="slidenum">
              <a:rPr lang="en-US" smtClean="0"/>
              <a:t>‹#›</a:t>
            </a:fld>
            <a:endParaRPr lang="en-US"/>
          </a:p>
        </p:txBody>
      </p:sp>
    </p:spTree>
    <p:extLst>
      <p:ext uri="{BB962C8B-B14F-4D97-AF65-F5344CB8AC3E}">
        <p14:creationId xmlns:p14="http://schemas.microsoft.com/office/powerpoint/2010/main" val="27847689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0301687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17476466"/>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6615809"/>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628874619"/>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142062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7423372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5690798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15015466"/>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35565760"/>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9275384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E6C06B2-0310-440A-B4FE-5DC31210DFC5}" type="datetimeFigureOut">
              <a:rPr lang="en-US" smtClean="0"/>
              <a:t>8/21/2015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D84431-CD7A-426D-87A5-821458E02DB3}" type="slidenum">
              <a:rPr lang="en-US" smtClean="0"/>
              <a:t>‹#›</a:t>
            </a:fld>
            <a:endParaRPr lang="en-US"/>
          </a:p>
        </p:txBody>
      </p:sp>
    </p:spTree>
    <p:extLst>
      <p:ext uri="{BB962C8B-B14F-4D97-AF65-F5344CB8AC3E}">
        <p14:creationId xmlns:p14="http://schemas.microsoft.com/office/powerpoint/2010/main" val="25950088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33107084"/>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058722789"/>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463962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8962947"/>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178690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8966367"/>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8093406"/>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5072678"/>
            <a:ext cx="12192000" cy="178532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6170702" y="6004182"/>
            <a:ext cx="5752044" cy="71217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solidFill>
                  <a:srgbClr val="FFFFFF"/>
                </a:solidFill>
                <a:cs typeface="Segoe UI" pitchFamily="34" charset="0"/>
              </a:rPr>
              <a:t>© 2015 Microsoft Corporation. All rights reserved.</a:t>
            </a:r>
          </a:p>
          <a:p>
            <a:pPr algn="r" defTabSz="913924" eaLnBrk="0" hangingPunct="0"/>
            <a:r>
              <a:rPr lang="en-US" sz="686" dirty="0">
                <a:solidFill>
                  <a:srgbClr val="FFFFFF"/>
                </a:solidFill>
                <a:cs typeface="Segoe UI" pitchFamily="34" charset="0"/>
              </a:rPr>
              <a:t>Microsoft, Windows and other product names are or may be registered trademarks and/or trademarks in the U.S. and/or other countries.</a:t>
            </a:r>
          </a:p>
          <a:p>
            <a:pPr algn="r" defTabSz="913924" eaLnBrk="0" hangingPunct="0"/>
            <a:r>
              <a:rPr lang="en-US" sz="686" dirty="0">
                <a:solidFill>
                  <a:srgbClr val="FFFFFF"/>
                </a:solidFill>
                <a:cs typeface="Segoe UI" pitchFamily="34" charset="0"/>
              </a:rPr>
              <a:t>MICROSOFT MAKES NO WARRANTIES, EXPRESS, IMPLIED OR STATUTORY, AS TO THE INFORMATION IN THIS PRESENTATION.</a:t>
            </a:r>
          </a:p>
          <a:p>
            <a:pPr algn="r" defTabSz="913850" eaLnBrk="0" hangingPunct="0"/>
            <a:r>
              <a:rPr lang="en-US" sz="686" dirty="0">
                <a:gradFill>
                  <a:gsLst>
                    <a:gs pos="12389">
                      <a:srgbClr val="FFFFFF"/>
                    </a:gs>
                    <a:gs pos="54000">
                      <a:srgbClr val="FFFFFF"/>
                    </a:gs>
                  </a:gsLst>
                  <a:lin ang="5400000" scaled="0"/>
                </a:gradFill>
                <a:cs typeface="Segoe UI" pitchFamily="34" charset="0"/>
              </a:rPr>
              <a:t>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2749" y="5638449"/>
            <a:ext cx="3227129" cy="687975"/>
          </a:xfrm>
          <a:prstGeom prst="rect">
            <a:avLst/>
          </a:prstGeom>
        </p:spPr>
      </p:pic>
    </p:spTree>
    <p:extLst>
      <p:ext uri="{BB962C8B-B14F-4D97-AF65-F5344CB8AC3E}">
        <p14:creationId xmlns:p14="http://schemas.microsoft.com/office/powerpoint/2010/main" val="38467559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23693422"/>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Date Placeholder 2"/>
          <p:cNvSpPr>
            <a:spLocks noGrp="1"/>
          </p:cNvSpPr>
          <p:nvPr>
            <p:ph type="dt" sz="half" idx="10"/>
          </p:nvPr>
        </p:nvSpPr>
        <p:spPr>
          <a:xfrm>
            <a:off x="838843" y="6356803"/>
            <a:ext cx="2742188" cy="364224"/>
          </a:xfrm>
          <a:prstGeom prst="rect">
            <a:avLst/>
          </a:prstGeom>
        </p:spPr>
        <p:txBody>
          <a:bodyPr/>
          <a:lstStyle/>
          <a:p>
            <a:pPr defTabSz="914367"/>
            <a:fld id="{0626A314-07C3-4D18-A5FC-2D5811D0A94B}" type="datetimeFigureOut">
              <a:rPr lang="en-NZ" smtClean="0">
                <a:solidFill>
                  <a:srgbClr val="FFFFFF"/>
                </a:solidFill>
              </a:rPr>
              <a:pPr defTabSz="914367"/>
              <a:t>21/08/2015</a:t>
            </a:fld>
            <a:endParaRPr lang="en-NZ" dirty="0">
              <a:solidFill>
                <a:srgbClr val="FFFFFF"/>
              </a:solidFill>
            </a:endParaRPr>
          </a:p>
        </p:txBody>
      </p:sp>
      <p:sp>
        <p:nvSpPr>
          <p:cNvPr id="4" name="Footer Placeholder 3"/>
          <p:cNvSpPr>
            <a:spLocks noGrp="1"/>
          </p:cNvSpPr>
          <p:nvPr>
            <p:ph type="ftr" sz="quarter" idx="11"/>
          </p:nvPr>
        </p:nvSpPr>
        <p:spPr>
          <a:xfrm>
            <a:off x="4038581" y="6356803"/>
            <a:ext cx="4114839" cy="364224"/>
          </a:xfrm>
          <a:prstGeom prst="rect">
            <a:avLst/>
          </a:prstGeom>
        </p:spPr>
        <p:txBody>
          <a:bodyPr/>
          <a:lstStyle/>
          <a:p>
            <a:pPr defTabSz="914367"/>
            <a:endParaRPr lang="en-NZ" dirty="0">
              <a:solidFill>
                <a:srgbClr val="FFFFFF"/>
              </a:solidFill>
            </a:endParaRPr>
          </a:p>
        </p:txBody>
      </p:sp>
      <p:sp>
        <p:nvSpPr>
          <p:cNvPr id="5" name="Slide Number Placeholder 4"/>
          <p:cNvSpPr>
            <a:spLocks noGrp="1"/>
          </p:cNvSpPr>
          <p:nvPr>
            <p:ph type="sldNum" sz="quarter" idx="12"/>
          </p:nvPr>
        </p:nvSpPr>
        <p:spPr>
          <a:xfrm>
            <a:off x="8610971" y="6356803"/>
            <a:ext cx="2742188" cy="364224"/>
          </a:xfrm>
          <a:prstGeom prst="rect">
            <a:avLst/>
          </a:prstGeom>
        </p:spPr>
        <p:txBody>
          <a:bodyPr/>
          <a:lstStyle/>
          <a:p>
            <a:pPr defTabSz="914367"/>
            <a:fld id="{FB0C7228-8968-4EAD-A859-852F0E05042B}" type="slidenum">
              <a:rPr lang="en-NZ" smtClean="0">
                <a:solidFill>
                  <a:srgbClr val="FFFFFF"/>
                </a:solidFill>
              </a:rPr>
              <a:pPr defTabSz="914367"/>
              <a:t>‹#›</a:t>
            </a:fld>
            <a:endParaRPr lang="en-NZ" dirty="0">
              <a:solidFill>
                <a:srgbClr val="FFFFFF"/>
              </a:solidFill>
            </a:endParaRP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9569" y="1"/>
            <a:ext cx="12251139" cy="6865782"/>
          </a:xfrm>
          <a:prstGeom prst="rect">
            <a:avLst/>
          </a:prstGeom>
        </p:spPr>
      </p:pic>
    </p:spTree>
    <p:extLst>
      <p:ext uri="{BB962C8B-B14F-4D97-AF65-F5344CB8AC3E}">
        <p14:creationId xmlns:p14="http://schemas.microsoft.com/office/powerpoint/2010/main" val="313627267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E6C06B2-0310-440A-B4FE-5DC31210DFC5}" type="datetimeFigureOut">
              <a:rPr lang="en-US" smtClean="0"/>
              <a:t>8/21/2015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D84431-CD7A-426D-87A5-821458E02DB3}" type="slidenum">
              <a:rPr lang="en-US" smtClean="0"/>
              <a:t>‹#›</a:t>
            </a:fld>
            <a:endParaRPr lang="en-US"/>
          </a:p>
        </p:txBody>
      </p:sp>
    </p:spTree>
    <p:extLst>
      <p:ext uri="{BB962C8B-B14F-4D97-AF65-F5344CB8AC3E}">
        <p14:creationId xmlns:p14="http://schemas.microsoft.com/office/powerpoint/2010/main" val="40741256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amp; 2-color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2"/>
                    </a:gs>
                    <a:gs pos="100000">
                      <a:schemeClr val="bg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20354">
                      <a:schemeClr val="accent1"/>
                    </a:gs>
                    <a:gs pos="40000">
                      <a:schemeClr val="accent1"/>
                    </a:gs>
                  </a:gsLst>
                  <a:lin ang="5400000" scaled="0"/>
                </a:gradFill>
              </a:defRPr>
            </a:lvl1pPr>
            <a:lvl2pPr marL="0" indent="0">
              <a:buFontTx/>
              <a:buNone/>
              <a:defRPr sz="1961">
                <a:gradFill>
                  <a:gsLst>
                    <a:gs pos="1250">
                      <a:schemeClr val="bg2"/>
                    </a:gs>
                    <a:gs pos="100000">
                      <a:schemeClr val="bg2"/>
                    </a:gs>
                  </a:gsLst>
                  <a:lin ang="5400000" scaled="0"/>
                </a:gradFill>
              </a:defRPr>
            </a:lvl2pPr>
            <a:lvl3pPr marL="224036" indent="0">
              <a:buNone/>
              <a:defRPr>
                <a:gradFill>
                  <a:gsLst>
                    <a:gs pos="1250">
                      <a:schemeClr val="bg2"/>
                    </a:gs>
                    <a:gs pos="100000">
                      <a:schemeClr val="bg2"/>
                    </a:gs>
                  </a:gsLst>
                  <a:lin ang="5400000" scaled="0"/>
                </a:gradFill>
              </a:defRPr>
            </a:lvl3pPr>
            <a:lvl4pPr marL="448071" indent="0">
              <a:buNone/>
              <a:defRPr>
                <a:gradFill>
                  <a:gsLst>
                    <a:gs pos="1250">
                      <a:schemeClr val="bg2"/>
                    </a:gs>
                    <a:gs pos="100000">
                      <a:schemeClr val="bg2"/>
                    </a:gs>
                  </a:gsLst>
                  <a:lin ang="5400000" scaled="0"/>
                </a:gradFill>
              </a:defRPr>
            </a:lvl4pPr>
            <a:lvl5pPr marL="672106" indent="0">
              <a:buNone/>
              <a:defRPr>
                <a:gradFill>
                  <a:gsLst>
                    <a:gs pos="1250">
                      <a:schemeClr val="bg2"/>
                    </a:gs>
                    <a:gs pos="100000">
                      <a:schemeClr val="bg2"/>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10112179"/>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2"/>
                    </a:gs>
                    <a:gs pos="100000">
                      <a:schemeClr val="bg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78284091"/>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1647633"/>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2"/>
                    </a:gs>
                    <a:gs pos="100000">
                      <a:schemeClr val="bg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bg2"/>
                    </a:gs>
                    <a:gs pos="100000">
                      <a:schemeClr val="bg2"/>
                    </a:gs>
                  </a:gsLst>
                  <a:lin ang="5400000" scaled="0"/>
                </a:gradFill>
              </a:defRPr>
            </a:lvl1pPr>
            <a:lvl2pPr marL="0" indent="0">
              <a:buFontTx/>
              <a:buNone/>
              <a:defRPr sz="1961">
                <a:gradFill>
                  <a:gsLst>
                    <a:gs pos="1250">
                      <a:schemeClr val="bg2"/>
                    </a:gs>
                    <a:gs pos="100000">
                      <a:schemeClr val="bg2"/>
                    </a:gs>
                  </a:gsLst>
                  <a:lin ang="5400000" scaled="0"/>
                </a:gradFill>
              </a:defRPr>
            </a:lvl2pPr>
            <a:lvl3pPr marL="224036" indent="0">
              <a:buNone/>
              <a:defRPr>
                <a:gradFill>
                  <a:gsLst>
                    <a:gs pos="1250">
                      <a:schemeClr val="bg2"/>
                    </a:gs>
                    <a:gs pos="100000">
                      <a:schemeClr val="bg2"/>
                    </a:gs>
                  </a:gsLst>
                  <a:lin ang="5400000" scaled="0"/>
                </a:gradFill>
              </a:defRPr>
            </a:lvl3pPr>
            <a:lvl4pPr marL="448071" indent="0">
              <a:buNone/>
              <a:defRPr>
                <a:gradFill>
                  <a:gsLst>
                    <a:gs pos="1250">
                      <a:schemeClr val="bg2"/>
                    </a:gs>
                    <a:gs pos="100000">
                      <a:schemeClr val="bg2"/>
                    </a:gs>
                  </a:gsLst>
                  <a:lin ang="5400000" scaled="0"/>
                </a:gradFill>
              </a:defRPr>
            </a:lvl4pPr>
            <a:lvl5pPr marL="672106" indent="0">
              <a:buNone/>
              <a:defRPr>
                <a:gradFill>
                  <a:gsLst>
                    <a:gs pos="1250">
                      <a:schemeClr val="bg2"/>
                    </a:gs>
                    <a:gs pos="100000">
                      <a:schemeClr val="bg2"/>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4982630"/>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New Standard Master">
    <p:bg>
      <p:bgPr>
        <a:solidFill>
          <a:srgbClr val="0078D7"/>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310636" y="393092"/>
            <a:ext cx="10514316" cy="847230"/>
          </a:xfrm>
          <a:prstGeom prst="rect">
            <a:avLst/>
          </a:prstGeom>
        </p:spPr>
        <p:txBody>
          <a:bodyPr vert="horz" lIns="91440" tIns="45720" rIns="91440" bIns="45720" rtlCol="0" anchor="ctr">
            <a:normAutofit/>
          </a:bodyPr>
          <a:lstStyle>
            <a:lvl1pPr>
              <a:defRPr sz="5294"/>
            </a:lvl1pPr>
          </a:lstStyle>
          <a:p>
            <a:r>
              <a:rPr lang="en-US" dirty="0" smtClean="0"/>
              <a:t>Click to edit Master title style</a:t>
            </a:r>
            <a:endParaRPr lang="en-NZ" dirty="0"/>
          </a:p>
        </p:txBody>
      </p:sp>
      <p:sp>
        <p:nvSpPr>
          <p:cNvPr id="3" name="Content Placeholder 2"/>
          <p:cNvSpPr>
            <a:spLocks noGrp="1"/>
          </p:cNvSpPr>
          <p:nvPr>
            <p:ph sz="quarter" idx="10"/>
          </p:nvPr>
        </p:nvSpPr>
        <p:spPr>
          <a:xfrm>
            <a:off x="310636" y="1452229"/>
            <a:ext cx="10513694" cy="2052030"/>
          </a:xfrm>
        </p:spPr>
        <p:txBody>
          <a:bodyPr/>
          <a:lstStyle>
            <a:lvl1pPr marL="0" indent="0">
              <a:buNone/>
              <a:defRPr/>
            </a:lvl1pPr>
            <a:lvl2pPr marL="0" indent="0">
              <a:buNone/>
              <a:defRPr sz="1961"/>
            </a:lvl2pPr>
            <a:lvl3pPr marL="0" indent="0">
              <a:buNone/>
              <a:defRPr/>
            </a:lvl3pPr>
            <a:lvl4pPr marL="0" indent="0">
              <a:buNone/>
              <a:defRPr sz="1961"/>
            </a:lvl4pPr>
            <a:lvl5pPr marL="0" indent="0">
              <a:buNone/>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NZ" dirty="0"/>
          </a:p>
        </p:txBody>
      </p:sp>
    </p:spTree>
    <p:extLst>
      <p:ext uri="{BB962C8B-B14F-4D97-AF65-F5344CB8AC3E}">
        <p14:creationId xmlns:p14="http://schemas.microsoft.com/office/powerpoint/2010/main" val="393710992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Date Placeholder 2"/>
          <p:cNvSpPr>
            <a:spLocks noGrp="1"/>
          </p:cNvSpPr>
          <p:nvPr>
            <p:ph type="dt" sz="half" idx="10"/>
          </p:nvPr>
        </p:nvSpPr>
        <p:spPr>
          <a:xfrm>
            <a:off x="838843" y="6356803"/>
            <a:ext cx="2742188" cy="364224"/>
          </a:xfrm>
          <a:prstGeom prst="rect">
            <a:avLst/>
          </a:prstGeom>
        </p:spPr>
        <p:txBody>
          <a:bodyPr/>
          <a:lstStyle/>
          <a:p>
            <a:pPr defTabSz="914367"/>
            <a:fld id="{0626A314-07C3-4D18-A5FC-2D5811D0A94B}" type="datetimeFigureOut">
              <a:rPr lang="en-NZ" smtClean="0">
                <a:solidFill>
                  <a:srgbClr val="FFFFFF"/>
                </a:solidFill>
              </a:rPr>
              <a:pPr defTabSz="914367"/>
              <a:t>21/08/2015</a:t>
            </a:fld>
            <a:endParaRPr lang="en-NZ" dirty="0">
              <a:solidFill>
                <a:srgbClr val="FFFFFF"/>
              </a:solidFill>
            </a:endParaRPr>
          </a:p>
        </p:txBody>
      </p:sp>
      <p:sp>
        <p:nvSpPr>
          <p:cNvPr id="4" name="Footer Placeholder 3"/>
          <p:cNvSpPr>
            <a:spLocks noGrp="1"/>
          </p:cNvSpPr>
          <p:nvPr>
            <p:ph type="ftr" sz="quarter" idx="11"/>
          </p:nvPr>
        </p:nvSpPr>
        <p:spPr>
          <a:xfrm>
            <a:off x="4038581" y="6356803"/>
            <a:ext cx="4114839" cy="364224"/>
          </a:xfrm>
          <a:prstGeom prst="rect">
            <a:avLst/>
          </a:prstGeom>
        </p:spPr>
        <p:txBody>
          <a:bodyPr/>
          <a:lstStyle/>
          <a:p>
            <a:pPr defTabSz="914367"/>
            <a:endParaRPr lang="en-NZ" dirty="0">
              <a:solidFill>
                <a:srgbClr val="FFFFFF"/>
              </a:solidFill>
            </a:endParaRPr>
          </a:p>
        </p:txBody>
      </p:sp>
      <p:sp>
        <p:nvSpPr>
          <p:cNvPr id="5" name="Slide Number Placeholder 4"/>
          <p:cNvSpPr>
            <a:spLocks noGrp="1"/>
          </p:cNvSpPr>
          <p:nvPr>
            <p:ph type="sldNum" sz="quarter" idx="12"/>
          </p:nvPr>
        </p:nvSpPr>
        <p:spPr>
          <a:xfrm>
            <a:off x="8610971" y="6356803"/>
            <a:ext cx="2742188" cy="364224"/>
          </a:xfrm>
          <a:prstGeom prst="rect">
            <a:avLst/>
          </a:prstGeom>
        </p:spPr>
        <p:txBody>
          <a:bodyPr/>
          <a:lstStyle/>
          <a:p>
            <a:pPr defTabSz="914367"/>
            <a:fld id="{FB0C7228-8968-4EAD-A859-852F0E05042B}" type="slidenum">
              <a:rPr lang="en-NZ" smtClean="0">
                <a:solidFill>
                  <a:srgbClr val="FFFFFF"/>
                </a:solidFill>
              </a:rPr>
              <a:pPr defTabSz="914367"/>
              <a:t>‹#›</a:t>
            </a:fld>
            <a:endParaRPr lang="en-NZ" dirty="0">
              <a:solidFill>
                <a:srgbClr val="FFFFFF"/>
              </a:solidFill>
            </a:endParaRP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9569" y="1"/>
            <a:ext cx="12251139" cy="6865782"/>
          </a:xfrm>
          <a:prstGeom prst="rect">
            <a:avLst/>
          </a:prstGeom>
        </p:spPr>
      </p:pic>
      <p:sp>
        <p:nvSpPr>
          <p:cNvPr id="7" name="Rectangle 6"/>
          <p:cNvSpPr/>
          <p:nvPr userDrawn="1"/>
        </p:nvSpPr>
        <p:spPr bwMode="gray">
          <a:xfrm>
            <a:off x="-29569" y="6409724"/>
            <a:ext cx="12251139" cy="456059"/>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75740" y="6547867"/>
            <a:ext cx="806774" cy="171991"/>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997689" y="2818951"/>
            <a:ext cx="4178051" cy="2727726"/>
          </a:xfrm>
          <a:prstGeom prst="rect">
            <a:avLst/>
          </a:prstGeom>
        </p:spPr>
      </p:pic>
    </p:spTree>
    <p:extLst>
      <p:ext uri="{BB962C8B-B14F-4D97-AF65-F5344CB8AC3E}">
        <p14:creationId xmlns:p14="http://schemas.microsoft.com/office/powerpoint/2010/main" val="1608999740"/>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Slide - Color">
    <p:bg>
      <p:bgRef idx="1002">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a:solidFill>
            <a:srgbClr val="5C2D91"/>
          </a:solidFill>
        </p:spPr>
      </p:pic>
      <p:sp>
        <p:nvSpPr>
          <p:cNvPr id="9" name="Title 1"/>
          <p:cNvSpPr>
            <a:spLocks noGrp="1"/>
          </p:cNvSpPr>
          <p:nvPr>
            <p:ph type="title" hasCustomPrompt="1"/>
          </p:nvPr>
        </p:nvSpPr>
        <p:spPr>
          <a:xfrm>
            <a:off x="269302" y="2730214"/>
            <a:ext cx="8964185" cy="1494254"/>
          </a:xfrm>
          <a:solidFill>
            <a:srgbClr val="0078D7"/>
          </a:solidFill>
        </p:spPr>
        <p:txBody>
          <a:bodyPr lIns="146304" tIns="91440" rIns="146304" bIns="91440" anchor="t" anchorCtr="0"/>
          <a:lstStyle>
            <a:lvl1pPr>
              <a:defRPr sz="5293" spc="-98" baseline="0">
                <a:solidFill>
                  <a:schemeClr val="bg1"/>
                </a:solidFill>
              </a:defRPr>
            </a:lvl1pPr>
          </a:lstStyle>
          <a:p>
            <a:r>
              <a:rPr lang="en-US" dirty="0" smtClean="0"/>
              <a:t>Session title</a:t>
            </a:r>
            <a:endParaRPr lang="en-US" dirty="0"/>
          </a:p>
        </p:txBody>
      </p:sp>
      <p:sp>
        <p:nvSpPr>
          <p:cNvPr id="5" name="Text Placeholder 4"/>
          <p:cNvSpPr>
            <a:spLocks noGrp="1"/>
          </p:cNvSpPr>
          <p:nvPr>
            <p:ph type="body" sz="quarter" idx="12" hasCustomPrompt="1"/>
          </p:nvPr>
        </p:nvSpPr>
        <p:spPr>
          <a:xfrm>
            <a:off x="269302" y="4225766"/>
            <a:ext cx="7171337" cy="622775"/>
          </a:xfrm>
          <a:solidFill>
            <a:schemeClr val="accent2"/>
          </a:solidFill>
        </p:spPr>
        <p:txBody>
          <a:bodyPr lIns="146304" tIns="109728" rIns="146304" bIns="109728">
            <a:noAutofit/>
          </a:bodyPr>
          <a:lstStyle>
            <a:lvl1pPr marL="0" indent="0">
              <a:spcBef>
                <a:spcPts val="0"/>
              </a:spcBef>
              <a:buNone/>
              <a:defRPr sz="3137" spc="0" baseline="0">
                <a:solidFill>
                  <a:schemeClr val="bg1"/>
                </a:soli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9302" y="6547867"/>
            <a:ext cx="806774" cy="171991"/>
          </a:xfrm>
          <a:prstGeom prst="rect">
            <a:avLst/>
          </a:prstGeom>
        </p:spPr>
      </p:pic>
      <p:sp>
        <p:nvSpPr>
          <p:cNvPr id="4" name="Text Placeholder 3"/>
          <p:cNvSpPr>
            <a:spLocks noGrp="1"/>
          </p:cNvSpPr>
          <p:nvPr>
            <p:ph type="body" sz="quarter" idx="13" hasCustomPrompt="1"/>
          </p:nvPr>
        </p:nvSpPr>
        <p:spPr>
          <a:xfrm>
            <a:off x="7462785" y="4232931"/>
            <a:ext cx="1770702" cy="615609"/>
          </a:xfrm>
          <a:solidFill>
            <a:schemeClr val="accent3"/>
          </a:solidFill>
        </p:spPr>
        <p:txBody>
          <a:bodyPr/>
          <a:lstStyle>
            <a:lvl1pPr marL="0" indent="0" algn="ctr">
              <a:buFontTx/>
              <a:buNone/>
              <a:defRPr sz="3137" baseline="0">
                <a:solidFill>
                  <a:schemeClr val="bg1"/>
                </a:solidFill>
                <a:latin typeface="+mj-lt"/>
              </a:defRPr>
            </a:lvl1pPr>
            <a:lvl2pPr marL="336118" indent="0">
              <a:buFontTx/>
              <a:buNone/>
              <a:defRPr sz="1568">
                <a:latin typeface="+mn-lt"/>
              </a:defRPr>
            </a:lvl2pPr>
            <a:lvl3pPr marL="560196" indent="0">
              <a:buFontTx/>
              <a:buNone/>
              <a:defRPr sz="1568">
                <a:latin typeface="+mn-lt"/>
              </a:defRPr>
            </a:lvl3pPr>
            <a:lvl4pPr marL="784275" indent="0">
              <a:buFontTx/>
              <a:buNone/>
              <a:defRPr sz="1568">
                <a:latin typeface="+mn-lt"/>
              </a:defRPr>
            </a:lvl4pPr>
            <a:lvl5pPr marL="1008353" indent="0">
              <a:buFontTx/>
              <a:buNone/>
              <a:defRPr sz="1568">
                <a:latin typeface="+mn-lt"/>
              </a:defRPr>
            </a:lvl5pPr>
          </a:lstStyle>
          <a:p>
            <a:pPr lvl="0"/>
            <a:r>
              <a:rPr lang="en-US" dirty="0" smtClean="0"/>
              <a:t>ABC101</a:t>
            </a:r>
          </a:p>
        </p:txBody>
      </p:sp>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9835" y="1317668"/>
            <a:ext cx="4640866" cy="1364205"/>
          </a:xfrm>
          <a:prstGeom prst="rect">
            <a:avLst/>
          </a:prstGeom>
        </p:spPr>
      </p:pic>
    </p:spTree>
    <p:extLst>
      <p:ext uri="{BB962C8B-B14F-4D97-AF65-F5344CB8AC3E}">
        <p14:creationId xmlns:p14="http://schemas.microsoft.com/office/powerpoint/2010/main" val="1061486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38728495"/>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035182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5354583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E6C06B2-0310-440A-B4FE-5DC31210DFC5}" type="datetimeFigureOut">
              <a:rPr lang="en-US" smtClean="0"/>
              <a:t>8/21/2015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D84431-CD7A-426D-87A5-821458E02DB3}" type="slidenum">
              <a:rPr lang="en-US" smtClean="0"/>
              <a:t>‹#›</a:t>
            </a:fld>
            <a:endParaRPr lang="en-US"/>
          </a:p>
        </p:txBody>
      </p:sp>
    </p:spTree>
    <p:extLst>
      <p:ext uri="{BB962C8B-B14F-4D97-AF65-F5344CB8AC3E}">
        <p14:creationId xmlns:p14="http://schemas.microsoft.com/office/powerpoint/2010/main" val="36778521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0088814"/>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89956039"/>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14473206"/>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935698"/>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288381"/>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33053919"/>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6088593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274731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28194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51883585"/>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E6C06B2-0310-440A-B4FE-5DC31210DFC5}" type="datetimeFigureOut">
              <a:rPr lang="en-US" smtClean="0"/>
              <a:t>8/21/2015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D84431-CD7A-426D-87A5-821458E02DB3}" type="slidenum">
              <a:rPr lang="en-US" smtClean="0"/>
              <a:t>‹#›</a:t>
            </a:fld>
            <a:endParaRPr lang="en-US"/>
          </a:p>
        </p:txBody>
      </p:sp>
    </p:spTree>
    <p:extLst>
      <p:ext uri="{BB962C8B-B14F-4D97-AF65-F5344CB8AC3E}">
        <p14:creationId xmlns:p14="http://schemas.microsoft.com/office/powerpoint/2010/main" val="149656234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5319932"/>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77610449"/>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25799735"/>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31601368"/>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536348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2441996"/>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1319361"/>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1370136"/>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68982469"/>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5072678"/>
            <a:ext cx="12192000" cy="178532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6170702" y="6004182"/>
            <a:ext cx="5752044" cy="71217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solidFill>
                  <a:srgbClr val="FFFFFF"/>
                </a:solidFill>
                <a:cs typeface="Segoe UI" pitchFamily="34" charset="0"/>
              </a:rPr>
              <a:t>© 2015 Microsoft Corporation. All rights reserved.</a:t>
            </a:r>
          </a:p>
          <a:p>
            <a:pPr algn="r" defTabSz="913924" eaLnBrk="0" hangingPunct="0"/>
            <a:r>
              <a:rPr lang="en-US" sz="686" dirty="0">
                <a:solidFill>
                  <a:srgbClr val="FFFFFF"/>
                </a:solidFill>
                <a:cs typeface="Segoe UI" pitchFamily="34" charset="0"/>
              </a:rPr>
              <a:t>Microsoft, Windows and other product names are or may be registered trademarks and/or trademarks in the U.S. and/or other countries.</a:t>
            </a:r>
          </a:p>
          <a:p>
            <a:pPr algn="r" defTabSz="913924" eaLnBrk="0" hangingPunct="0"/>
            <a:r>
              <a:rPr lang="en-US" sz="686" dirty="0">
                <a:solidFill>
                  <a:srgbClr val="FFFFFF"/>
                </a:solidFill>
                <a:cs typeface="Segoe UI" pitchFamily="34" charset="0"/>
              </a:rPr>
              <a:t>MICROSOFT MAKES NO WARRANTIES, EXPRESS, IMPLIED OR STATUTORY, AS TO THE INFORMATION IN THIS PRESENTATION.</a:t>
            </a:r>
          </a:p>
          <a:p>
            <a:pPr algn="r" defTabSz="913850" eaLnBrk="0" hangingPunct="0"/>
            <a:r>
              <a:rPr lang="en-US" sz="686" dirty="0">
                <a:gradFill>
                  <a:gsLst>
                    <a:gs pos="12389">
                      <a:srgbClr val="FFFFFF"/>
                    </a:gs>
                    <a:gs pos="54000">
                      <a:srgbClr val="FFFFFF"/>
                    </a:gs>
                  </a:gsLst>
                  <a:lin ang="5400000" scaled="0"/>
                </a:gradFill>
                <a:cs typeface="Segoe UI" pitchFamily="34" charset="0"/>
              </a:rPr>
              <a:t>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2749" y="5638449"/>
            <a:ext cx="3227129" cy="687975"/>
          </a:xfrm>
          <a:prstGeom prst="rect">
            <a:avLst/>
          </a:prstGeom>
        </p:spPr>
      </p:pic>
    </p:spTree>
    <p:extLst>
      <p:ext uri="{BB962C8B-B14F-4D97-AF65-F5344CB8AC3E}">
        <p14:creationId xmlns:p14="http://schemas.microsoft.com/office/powerpoint/2010/main" val="371424439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6C06B2-0310-440A-B4FE-5DC31210DFC5}" type="datetimeFigureOut">
              <a:rPr lang="en-US" smtClean="0"/>
              <a:t>8/21/2015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D84431-CD7A-426D-87A5-821458E02DB3}" type="slidenum">
              <a:rPr lang="en-US" smtClean="0"/>
              <a:t>‹#›</a:t>
            </a:fld>
            <a:endParaRPr lang="en-US"/>
          </a:p>
        </p:txBody>
      </p:sp>
    </p:spTree>
    <p:extLst>
      <p:ext uri="{BB962C8B-B14F-4D97-AF65-F5344CB8AC3E}">
        <p14:creationId xmlns:p14="http://schemas.microsoft.com/office/powerpoint/2010/main" val="36459971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61506702"/>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Date Placeholder 2"/>
          <p:cNvSpPr>
            <a:spLocks noGrp="1"/>
          </p:cNvSpPr>
          <p:nvPr>
            <p:ph type="dt" sz="half" idx="10"/>
          </p:nvPr>
        </p:nvSpPr>
        <p:spPr>
          <a:xfrm>
            <a:off x="838843" y="6356803"/>
            <a:ext cx="2742188" cy="364224"/>
          </a:xfrm>
          <a:prstGeom prst="rect">
            <a:avLst/>
          </a:prstGeom>
        </p:spPr>
        <p:txBody>
          <a:bodyPr/>
          <a:lstStyle/>
          <a:p>
            <a:pPr defTabSz="914367"/>
            <a:fld id="{0626A314-07C3-4D18-A5FC-2D5811D0A94B}" type="datetimeFigureOut">
              <a:rPr lang="en-NZ" smtClean="0">
                <a:solidFill>
                  <a:srgbClr val="FFFFFF"/>
                </a:solidFill>
              </a:rPr>
              <a:pPr defTabSz="914367"/>
              <a:t>21/08/2015</a:t>
            </a:fld>
            <a:endParaRPr lang="en-NZ" dirty="0">
              <a:solidFill>
                <a:srgbClr val="FFFFFF"/>
              </a:solidFill>
            </a:endParaRPr>
          </a:p>
        </p:txBody>
      </p:sp>
      <p:sp>
        <p:nvSpPr>
          <p:cNvPr id="4" name="Footer Placeholder 3"/>
          <p:cNvSpPr>
            <a:spLocks noGrp="1"/>
          </p:cNvSpPr>
          <p:nvPr>
            <p:ph type="ftr" sz="quarter" idx="11"/>
          </p:nvPr>
        </p:nvSpPr>
        <p:spPr>
          <a:xfrm>
            <a:off x="4038581" y="6356803"/>
            <a:ext cx="4114839" cy="364224"/>
          </a:xfrm>
          <a:prstGeom prst="rect">
            <a:avLst/>
          </a:prstGeom>
        </p:spPr>
        <p:txBody>
          <a:bodyPr/>
          <a:lstStyle/>
          <a:p>
            <a:pPr defTabSz="914367"/>
            <a:endParaRPr lang="en-NZ" dirty="0">
              <a:solidFill>
                <a:srgbClr val="FFFFFF"/>
              </a:solidFill>
            </a:endParaRPr>
          </a:p>
        </p:txBody>
      </p:sp>
      <p:sp>
        <p:nvSpPr>
          <p:cNvPr id="5" name="Slide Number Placeholder 4"/>
          <p:cNvSpPr>
            <a:spLocks noGrp="1"/>
          </p:cNvSpPr>
          <p:nvPr>
            <p:ph type="sldNum" sz="quarter" idx="12"/>
          </p:nvPr>
        </p:nvSpPr>
        <p:spPr>
          <a:xfrm>
            <a:off x="8610971" y="6356803"/>
            <a:ext cx="2742188" cy="364224"/>
          </a:xfrm>
          <a:prstGeom prst="rect">
            <a:avLst/>
          </a:prstGeom>
        </p:spPr>
        <p:txBody>
          <a:bodyPr/>
          <a:lstStyle/>
          <a:p>
            <a:pPr defTabSz="914367"/>
            <a:fld id="{FB0C7228-8968-4EAD-A859-852F0E05042B}" type="slidenum">
              <a:rPr lang="en-NZ" smtClean="0">
                <a:solidFill>
                  <a:srgbClr val="FFFFFF"/>
                </a:solidFill>
              </a:rPr>
              <a:pPr defTabSz="914367"/>
              <a:t>‹#›</a:t>
            </a:fld>
            <a:endParaRPr lang="en-NZ" dirty="0">
              <a:solidFill>
                <a:srgbClr val="FFFFFF"/>
              </a:solidFill>
            </a:endParaRP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9569" y="1"/>
            <a:ext cx="12251139" cy="6865782"/>
          </a:xfrm>
          <a:prstGeom prst="rect">
            <a:avLst/>
          </a:prstGeom>
        </p:spPr>
      </p:pic>
    </p:spTree>
    <p:extLst>
      <p:ext uri="{BB962C8B-B14F-4D97-AF65-F5344CB8AC3E}">
        <p14:creationId xmlns:p14="http://schemas.microsoft.com/office/powerpoint/2010/main" val="250151051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Title &amp; 2-color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2"/>
                    </a:gs>
                    <a:gs pos="100000">
                      <a:schemeClr val="bg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20354">
                      <a:schemeClr val="accent1"/>
                    </a:gs>
                    <a:gs pos="40000">
                      <a:schemeClr val="accent1"/>
                    </a:gs>
                  </a:gsLst>
                  <a:lin ang="5400000" scaled="0"/>
                </a:gradFill>
              </a:defRPr>
            </a:lvl1pPr>
            <a:lvl2pPr marL="0" indent="0">
              <a:buFontTx/>
              <a:buNone/>
              <a:defRPr sz="1961">
                <a:gradFill>
                  <a:gsLst>
                    <a:gs pos="1250">
                      <a:schemeClr val="bg2"/>
                    </a:gs>
                    <a:gs pos="100000">
                      <a:schemeClr val="bg2"/>
                    </a:gs>
                  </a:gsLst>
                  <a:lin ang="5400000" scaled="0"/>
                </a:gradFill>
              </a:defRPr>
            </a:lvl2pPr>
            <a:lvl3pPr marL="224036" indent="0">
              <a:buNone/>
              <a:defRPr>
                <a:gradFill>
                  <a:gsLst>
                    <a:gs pos="1250">
                      <a:schemeClr val="bg2"/>
                    </a:gs>
                    <a:gs pos="100000">
                      <a:schemeClr val="bg2"/>
                    </a:gs>
                  </a:gsLst>
                  <a:lin ang="5400000" scaled="0"/>
                </a:gradFill>
              </a:defRPr>
            </a:lvl3pPr>
            <a:lvl4pPr marL="448071" indent="0">
              <a:buNone/>
              <a:defRPr>
                <a:gradFill>
                  <a:gsLst>
                    <a:gs pos="1250">
                      <a:schemeClr val="bg2"/>
                    </a:gs>
                    <a:gs pos="100000">
                      <a:schemeClr val="bg2"/>
                    </a:gs>
                  </a:gsLst>
                  <a:lin ang="5400000" scaled="0"/>
                </a:gradFill>
              </a:defRPr>
            </a:lvl4pPr>
            <a:lvl5pPr marL="672106" indent="0">
              <a:buNone/>
              <a:defRPr>
                <a:gradFill>
                  <a:gsLst>
                    <a:gs pos="1250">
                      <a:schemeClr val="bg2"/>
                    </a:gs>
                    <a:gs pos="100000">
                      <a:schemeClr val="bg2"/>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73083348"/>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2"/>
                    </a:gs>
                    <a:gs pos="100000">
                      <a:schemeClr val="bg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34972559"/>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706709"/>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2"/>
                    </a:gs>
                    <a:gs pos="100000">
                      <a:schemeClr val="bg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bg2"/>
                    </a:gs>
                    <a:gs pos="100000">
                      <a:schemeClr val="bg2"/>
                    </a:gs>
                  </a:gsLst>
                  <a:lin ang="5400000" scaled="0"/>
                </a:gradFill>
              </a:defRPr>
            </a:lvl1pPr>
            <a:lvl2pPr marL="0" indent="0">
              <a:buFontTx/>
              <a:buNone/>
              <a:defRPr sz="1961">
                <a:gradFill>
                  <a:gsLst>
                    <a:gs pos="1250">
                      <a:schemeClr val="bg2"/>
                    </a:gs>
                    <a:gs pos="100000">
                      <a:schemeClr val="bg2"/>
                    </a:gs>
                  </a:gsLst>
                  <a:lin ang="5400000" scaled="0"/>
                </a:gradFill>
              </a:defRPr>
            </a:lvl2pPr>
            <a:lvl3pPr marL="224036" indent="0">
              <a:buNone/>
              <a:defRPr>
                <a:gradFill>
                  <a:gsLst>
                    <a:gs pos="1250">
                      <a:schemeClr val="bg2"/>
                    </a:gs>
                    <a:gs pos="100000">
                      <a:schemeClr val="bg2"/>
                    </a:gs>
                  </a:gsLst>
                  <a:lin ang="5400000" scaled="0"/>
                </a:gradFill>
              </a:defRPr>
            </a:lvl3pPr>
            <a:lvl4pPr marL="448071" indent="0">
              <a:buNone/>
              <a:defRPr>
                <a:gradFill>
                  <a:gsLst>
                    <a:gs pos="1250">
                      <a:schemeClr val="bg2"/>
                    </a:gs>
                    <a:gs pos="100000">
                      <a:schemeClr val="bg2"/>
                    </a:gs>
                  </a:gsLst>
                  <a:lin ang="5400000" scaled="0"/>
                </a:gradFill>
              </a:defRPr>
            </a:lvl4pPr>
            <a:lvl5pPr marL="672106" indent="0">
              <a:buNone/>
              <a:defRPr>
                <a:gradFill>
                  <a:gsLst>
                    <a:gs pos="1250">
                      <a:schemeClr val="bg2"/>
                    </a:gs>
                    <a:gs pos="100000">
                      <a:schemeClr val="bg2"/>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74766658"/>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80125" y="440042"/>
            <a:ext cx="2907036" cy="1257969"/>
          </a:xfrm>
          <a:prstGeom prst="rect">
            <a:avLst/>
          </a:prstGeom>
        </p:spPr>
      </p:pic>
    </p:spTree>
    <p:extLst>
      <p:ext uri="{BB962C8B-B14F-4D97-AF65-F5344CB8AC3E}">
        <p14:creationId xmlns:p14="http://schemas.microsoft.com/office/powerpoint/2010/main" val="358325717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08"/>
            <a:ext cx="12191999" cy="6855984"/>
          </a:xfrm>
          <a:prstGeom prst="rect">
            <a:avLst/>
          </a:prstGeom>
        </p:spPr>
      </p:pic>
      <p:sp>
        <p:nvSpPr>
          <p:cNvPr id="14" name="Dark gradation bottom"/>
          <p:cNvSpPr/>
          <p:nvPr userDrawn="1"/>
        </p:nvSpPr>
        <p:spPr bwMode="gray">
          <a:xfrm flipV="1">
            <a:off x="0" y="-3"/>
            <a:ext cx="12202081" cy="6858000"/>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07"/>
            <a:ext cx="12202080" cy="6858000"/>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239" y="2084172"/>
            <a:ext cx="6274974"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4146242"/>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4788" y="440042"/>
            <a:ext cx="2907036" cy="1257969"/>
          </a:xfrm>
          <a:prstGeom prst="rect">
            <a:avLst/>
          </a:prstGeom>
        </p:spPr>
      </p:pic>
    </p:spTree>
    <p:extLst>
      <p:ext uri="{BB962C8B-B14F-4D97-AF65-F5344CB8AC3E}">
        <p14:creationId xmlns:p14="http://schemas.microsoft.com/office/powerpoint/2010/main" val="2393619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788" y="440042"/>
            <a:ext cx="2907036" cy="1257969"/>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29047179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067823"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788" y="440042"/>
            <a:ext cx="2907036" cy="1257969"/>
          </a:xfrm>
          <a:prstGeom prst="rect">
            <a:avLst/>
          </a:prstGeom>
        </p:spPr>
      </p:pic>
    </p:spTree>
    <p:extLst>
      <p:ext uri="{BB962C8B-B14F-4D97-AF65-F5344CB8AC3E}">
        <p14:creationId xmlns:p14="http://schemas.microsoft.com/office/powerpoint/2010/main" val="34010756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6C06B2-0310-440A-B4FE-5DC31210DFC5}" type="datetimeFigureOut">
              <a:rPr lang="en-US" smtClean="0"/>
              <a:t>8/21/2015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D84431-CD7A-426D-87A5-821458E02DB3}" type="slidenum">
              <a:rPr lang="en-US" smtClean="0"/>
              <a:t>‹#›</a:t>
            </a:fld>
            <a:endParaRPr lang="en-US"/>
          </a:p>
        </p:txBody>
      </p:sp>
    </p:spTree>
    <p:extLst>
      <p:ext uri="{BB962C8B-B14F-4D97-AF65-F5344CB8AC3E}">
        <p14:creationId xmlns:p14="http://schemas.microsoft.com/office/powerpoint/2010/main" val="106416367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983490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19551753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2433591418"/>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776986088"/>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2994645524"/>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3628069029"/>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67202405"/>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8084330"/>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8934539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02959744"/>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6C06B2-0310-440A-B4FE-5DC31210DFC5}" type="datetimeFigureOut">
              <a:rPr lang="en-US" smtClean="0"/>
              <a:t>8/21/2015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D84431-CD7A-426D-87A5-821458E02DB3}" type="slidenum">
              <a:rPr lang="en-US" smtClean="0"/>
              <a:t>‹#›</a:t>
            </a:fld>
            <a:endParaRPr lang="en-US"/>
          </a:p>
        </p:txBody>
      </p:sp>
    </p:spTree>
    <p:extLst>
      <p:ext uri="{BB962C8B-B14F-4D97-AF65-F5344CB8AC3E}">
        <p14:creationId xmlns:p14="http://schemas.microsoft.com/office/powerpoint/2010/main" val="301677205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75216109"/>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0542546"/>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436032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7290938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27746075"/>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1799250645"/>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1148477470"/>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2913833829"/>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29936673"/>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056244251"/>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image" Target="../media/image1.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34" Type="http://schemas.openxmlformats.org/officeDocument/2006/relationships/image" Target="../media/image1.png"/><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theme" Target="../theme/theme3.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34" Type="http://schemas.openxmlformats.org/officeDocument/2006/relationships/image" Target="../media/image11.png"/><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33" Type="http://schemas.openxmlformats.org/officeDocument/2006/relationships/image" Target="../media/image10.png"/><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32" Type="http://schemas.openxmlformats.org/officeDocument/2006/relationships/theme" Target="../theme/theme4.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31" Type="http://schemas.openxmlformats.org/officeDocument/2006/relationships/slideLayout" Target="../slideLayouts/slideLayout106.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34" Type="http://schemas.openxmlformats.org/officeDocument/2006/relationships/image" Target="../media/image1.png"/><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33" Type="http://schemas.openxmlformats.org/officeDocument/2006/relationships/theme" Target="../theme/theme5.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29" Type="http://schemas.openxmlformats.org/officeDocument/2006/relationships/slideLayout" Target="../slideLayouts/slideLayout135.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32" Type="http://schemas.openxmlformats.org/officeDocument/2006/relationships/slideLayout" Target="../slideLayouts/slideLayout138.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31" Type="http://schemas.openxmlformats.org/officeDocument/2006/relationships/slideLayout" Target="../slideLayouts/slideLayout137.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6C06B2-0310-440A-B4FE-5DC31210DFC5}" type="datetimeFigureOut">
              <a:rPr lang="en-US" smtClean="0"/>
              <a:t>8/21/2015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D84431-CD7A-426D-87A5-821458E02DB3}" type="slidenum">
              <a:rPr lang="en-US" smtClean="0"/>
              <a:t>‹#›</a:t>
            </a:fld>
            <a:endParaRPr lang="en-US"/>
          </a:p>
        </p:txBody>
      </p:sp>
    </p:spTree>
    <p:extLst>
      <p:ext uri="{BB962C8B-B14F-4D97-AF65-F5344CB8AC3E}">
        <p14:creationId xmlns:p14="http://schemas.microsoft.com/office/powerpoint/2010/main" val="2017241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24301157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754156794"/>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3"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166518791"/>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34"/>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34"/>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34"/>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34"/>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34"/>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870264725"/>
      </p:ext>
    </p:extLst>
  </p:cSld>
  <p:clrMap bg1="dk1" tx1="lt1" bg2="dk2" tx2="lt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 id="2147483782" r:id="rId24"/>
    <p:sldLayoutId id="2147483783" r:id="rId25"/>
    <p:sldLayoutId id="2147483784" r:id="rId26"/>
    <p:sldLayoutId id="2147483785" r:id="rId27"/>
    <p:sldLayoutId id="2147483786" r:id="rId28"/>
    <p:sldLayoutId id="2147483787" r:id="rId29"/>
    <p:sldLayoutId id="2147483788" r:id="rId30"/>
    <p:sldLayoutId id="2147483789" r:id="rId31"/>
    <p:sldLayoutId id="2147483790" r:id="rId32"/>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8.emf"/><Relationship Id="rId7" Type="http://schemas.openxmlformats.org/officeDocument/2006/relationships/image" Target="../media/image32.emf"/><Relationship Id="rId2" Type="http://schemas.openxmlformats.org/officeDocument/2006/relationships/notesSlide" Target="../notesSlides/notesSlide6.xml"/><Relationship Id="rId1" Type="http://schemas.openxmlformats.org/officeDocument/2006/relationships/slideLayout" Target="../slideLayouts/slideLayout87.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 Id="rId9" Type="http://schemas.openxmlformats.org/officeDocument/2006/relationships/image" Target="../media/image34.emf"/></Relationships>
</file>

<file path=ppt/slides/_rels/slide16.xml.rels><?xml version="1.0" encoding="UTF-8" standalone="yes"?>
<Relationships xmlns="http://schemas.openxmlformats.org/package/2006/relationships"><Relationship Id="rId2" Type="http://schemas.openxmlformats.org/officeDocument/2006/relationships/hyperlink" Target="http://cloudbase.it/openstack-compute-installer"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hyperlink" Target="http://www.cloudbase.it/open-vswitch-on-hyper-v/"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hyperlink" Target="http://www.cloudbase.it/cinder-volume-on-windows-storage-server-2012/"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www.cloudbase.it/juju"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www.cloudbase.it/v-magine/"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36.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www.windowsservercatalog.com/svvp.aspx"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6.png"/><Relationship Id="rId3" Type="http://schemas.openxmlformats.org/officeDocument/2006/relationships/image" Target="../media/image19.png"/><Relationship Id="rId7" Type="http://schemas.openxmlformats.org/officeDocument/2006/relationships/image" Target="../media/image22.png"/><Relationship Id="rId12" Type="http://schemas.microsoft.com/office/2007/relationships/hdphoto" Target="../media/hdphoto3.wdp"/><Relationship Id="rId2" Type="http://schemas.openxmlformats.org/officeDocument/2006/relationships/notesSlide" Target="../notesSlides/notesSlide4.xml"/><Relationship Id="rId1" Type="http://schemas.openxmlformats.org/officeDocument/2006/relationships/slideLayout" Target="../slideLayouts/slideLayout72.xml"/><Relationship Id="rId6" Type="http://schemas.microsoft.com/office/2007/relationships/hdphoto" Target="../media/hdphoto1.wdp"/><Relationship Id="rId11" Type="http://schemas.openxmlformats.org/officeDocument/2006/relationships/image" Target="../media/image25.png"/><Relationship Id="rId5" Type="http://schemas.openxmlformats.org/officeDocument/2006/relationships/image" Target="../media/image21.png"/><Relationship Id="rId10" Type="http://schemas.openxmlformats.org/officeDocument/2006/relationships/image" Target="../media/image24.png"/><Relationship Id="rId4" Type="http://schemas.openxmlformats.org/officeDocument/2006/relationships/image" Target="../media/image20.png"/><Relationship Id="rId9" Type="http://schemas.microsoft.com/office/2007/relationships/hdphoto" Target="../media/hdphoto2.wdp"/><Relationship Id="rId1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Windows Containers, </a:t>
            </a:r>
            <a:r>
              <a:rPr lang="en-US" dirty="0" smtClean="0"/>
              <a:t/>
            </a:r>
            <a:br>
              <a:rPr lang="en-US" dirty="0" smtClean="0"/>
            </a:br>
            <a:r>
              <a:rPr lang="en-US" dirty="0" smtClean="0"/>
              <a:t>Hyper-V </a:t>
            </a:r>
            <a:r>
              <a:rPr lang="en-US" dirty="0"/>
              <a:t>and OpenStack</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06565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idx="1"/>
          </p:nvPr>
        </p:nvSpPr>
        <p:spPr/>
        <p:txBody>
          <a:bodyPr/>
          <a:lstStyle/>
          <a:p>
            <a:r>
              <a:rPr lang="en-US" dirty="0" smtClean="0"/>
              <a:t>Windows Containers</a:t>
            </a:r>
            <a:endParaRPr lang="en-US" dirty="0"/>
          </a:p>
        </p:txBody>
      </p:sp>
    </p:spTree>
    <p:extLst>
      <p:ext uri="{BB962C8B-B14F-4D97-AF65-F5344CB8AC3E}">
        <p14:creationId xmlns:p14="http://schemas.microsoft.com/office/powerpoint/2010/main" val="34747581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Hyper-V</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42349461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274635" y="3668114"/>
            <a:ext cx="3764984" cy="2711619"/>
            <a:chOff x="517476" y="3741170"/>
            <a:chExt cx="2857122" cy="2765993"/>
          </a:xfrm>
        </p:grpSpPr>
        <p:sp>
          <p:nvSpPr>
            <p:cNvPr id="39" name="Rectangle 38"/>
            <p:cNvSpPr/>
            <p:nvPr/>
          </p:nvSpPr>
          <p:spPr bwMode="auto">
            <a:xfrm>
              <a:off x="517476" y="3741170"/>
              <a:ext cx="2857122" cy="2765993"/>
            </a:xfrm>
            <a:prstGeom prst="rect">
              <a:avLst/>
            </a:prstGeom>
            <a:solidFill>
              <a:schemeClr val="tx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12" name="Rectangle 11"/>
            <p:cNvSpPr/>
            <p:nvPr/>
          </p:nvSpPr>
          <p:spPr>
            <a:xfrm>
              <a:off x="517476" y="4039225"/>
              <a:ext cx="2852928" cy="1815882"/>
            </a:xfrm>
            <a:prstGeom prst="rect">
              <a:avLst/>
            </a:prstGeom>
          </p:spPr>
          <p:txBody>
            <a:bodyPr wrap="square" lIns="89642">
              <a:spAutoFit/>
            </a:bodyPr>
            <a:lstStyle/>
            <a:p>
              <a:pPr algn="ctr" defTabSz="914314"/>
              <a:r>
                <a:rPr lang="en-US" sz="2745" dirty="0">
                  <a:gradFill>
                    <a:gsLst>
                      <a:gs pos="1250">
                        <a:srgbClr val="505050"/>
                      </a:gs>
                      <a:gs pos="83000">
                        <a:srgbClr val="505050"/>
                      </a:gs>
                    </a:gsLst>
                    <a:lin ang="5400000" scaled="0"/>
                  </a:gradFill>
                  <a:latin typeface="Segoe UI Light"/>
                </a:rPr>
                <a:t>Introduced </a:t>
              </a:r>
              <a:br>
                <a:rPr lang="en-US" sz="2745" dirty="0">
                  <a:gradFill>
                    <a:gsLst>
                      <a:gs pos="1250">
                        <a:srgbClr val="505050"/>
                      </a:gs>
                      <a:gs pos="83000">
                        <a:srgbClr val="505050"/>
                      </a:gs>
                    </a:gsLst>
                    <a:lin ang="5400000" scaled="0"/>
                  </a:gradFill>
                  <a:latin typeface="Segoe UI Light"/>
                </a:rPr>
              </a:br>
              <a:r>
                <a:rPr lang="en-US" sz="2745" dirty="0">
                  <a:gradFill>
                    <a:gsLst>
                      <a:gs pos="1250">
                        <a:srgbClr val="505050"/>
                      </a:gs>
                      <a:gs pos="83000">
                        <a:srgbClr val="505050"/>
                      </a:gs>
                    </a:gsLst>
                    <a:lin ang="5400000" scaled="0"/>
                  </a:gradFill>
                  <a:latin typeface="Segoe UI Light"/>
                </a:rPr>
                <a:t>virtualization </a:t>
              </a:r>
              <a:br>
                <a:rPr lang="en-US" sz="2745" dirty="0">
                  <a:gradFill>
                    <a:gsLst>
                      <a:gs pos="1250">
                        <a:srgbClr val="505050"/>
                      </a:gs>
                      <a:gs pos="83000">
                        <a:srgbClr val="505050"/>
                      </a:gs>
                    </a:gsLst>
                    <a:lin ang="5400000" scaled="0"/>
                  </a:gradFill>
                  <a:latin typeface="Segoe UI Light"/>
                </a:rPr>
              </a:br>
              <a:r>
                <a:rPr lang="en-US" sz="2745" dirty="0">
                  <a:gradFill>
                    <a:gsLst>
                      <a:gs pos="1250">
                        <a:srgbClr val="505050"/>
                      </a:gs>
                      <a:gs pos="83000">
                        <a:srgbClr val="505050"/>
                      </a:gs>
                    </a:gsLst>
                    <a:lin ang="5400000" scaled="0"/>
                  </a:gradFill>
                  <a:latin typeface="Segoe UI Light"/>
                </a:rPr>
                <a:t>platform/ </a:t>
              </a:r>
              <a:br>
                <a:rPr lang="en-US" sz="2745" dirty="0">
                  <a:gradFill>
                    <a:gsLst>
                      <a:gs pos="1250">
                        <a:srgbClr val="505050"/>
                      </a:gs>
                      <a:gs pos="83000">
                        <a:srgbClr val="505050"/>
                      </a:gs>
                    </a:gsLst>
                    <a:lin ang="5400000" scaled="0"/>
                  </a:gradFill>
                  <a:latin typeface="Segoe UI Light"/>
                </a:rPr>
              </a:br>
              <a:r>
                <a:rPr lang="en-US" sz="2745" dirty="0">
                  <a:gradFill>
                    <a:gsLst>
                      <a:gs pos="1250">
                        <a:srgbClr val="505050"/>
                      </a:gs>
                      <a:gs pos="83000">
                        <a:srgbClr val="505050"/>
                      </a:gs>
                    </a:gsLst>
                    <a:lin ang="5400000" scaled="0"/>
                  </a:gradFill>
                  <a:latin typeface="Segoe UI Light"/>
                </a:rPr>
                <a:t>management</a:t>
              </a:r>
            </a:p>
          </p:txBody>
        </p:sp>
      </p:grpSp>
      <p:grpSp>
        <p:nvGrpSpPr>
          <p:cNvPr id="46" name="Group 45"/>
          <p:cNvGrpSpPr/>
          <p:nvPr/>
        </p:nvGrpSpPr>
        <p:grpSpPr>
          <a:xfrm>
            <a:off x="4084448" y="3668114"/>
            <a:ext cx="3764984" cy="2711619"/>
            <a:chOff x="3333851" y="3741170"/>
            <a:chExt cx="2834640" cy="2765993"/>
          </a:xfrm>
        </p:grpSpPr>
        <p:sp>
          <p:nvSpPr>
            <p:cNvPr id="40" name="Rectangle 39"/>
            <p:cNvSpPr/>
            <p:nvPr/>
          </p:nvSpPr>
          <p:spPr bwMode="auto">
            <a:xfrm>
              <a:off x="3333851" y="3741170"/>
              <a:ext cx="2834640" cy="2765993"/>
            </a:xfrm>
            <a:prstGeom prst="rect">
              <a:avLst/>
            </a:prstGeom>
            <a:solidFill>
              <a:schemeClr val="tx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13" name="Rectangle 12"/>
            <p:cNvSpPr/>
            <p:nvPr/>
          </p:nvSpPr>
          <p:spPr>
            <a:xfrm>
              <a:off x="3342546" y="4039225"/>
              <a:ext cx="2810073" cy="1384995"/>
            </a:xfrm>
            <a:prstGeom prst="rect">
              <a:avLst/>
            </a:prstGeom>
          </p:spPr>
          <p:txBody>
            <a:bodyPr wrap="square" lIns="89642">
              <a:spAutoFit/>
            </a:bodyPr>
            <a:lstStyle/>
            <a:p>
              <a:pPr algn="ctr" defTabSz="914314"/>
              <a:r>
                <a:rPr lang="en-US" sz="2745" dirty="0">
                  <a:gradFill>
                    <a:gsLst>
                      <a:gs pos="1250">
                        <a:srgbClr val="505050"/>
                      </a:gs>
                      <a:gs pos="83000">
                        <a:srgbClr val="505050"/>
                      </a:gs>
                    </a:gsLst>
                    <a:lin ang="5400000" scaled="0"/>
                  </a:gradFill>
                  <a:latin typeface="Segoe UI Light"/>
                </a:rPr>
                <a:t>Industry-leading </a:t>
              </a:r>
              <a:br>
                <a:rPr lang="en-US" sz="2745" dirty="0">
                  <a:gradFill>
                    <a:gsLst>
                      <a:gs pos="1250">
                        <a:srgbClr val="505050"/>
                      </a:gs>
                      <a:gs pos="83000">
                        <a:srgbClr val="505050"/>
                      </a:gs>
                    </a:gsLst>
                    <a:lin ang="5400000" scaled="0"/>
                  </a:gradFill>
                  <a:latin typeface="Segoe UI Light"/>
                </a:rPr>
              </a:br>
              <a:r>
                <a:rPr lang="en-US" sz="2745" dirty="0">
                  <a:gradFill>
                    <a:gsLst>
                      <a:gs pos="1250">
                        <a:srgbClr val="505050"/>
                      </a:gs>
                      <a:gs pos="83000">
                        <a:srgbClr val="505050"/>
                      </a:gs>
                    </a:gsLst>
                    <a:lin ang="5400000" scaled="0"/>
                  </a:gradFill>
                  <a:latin typeface="Segoe UI Light"/>
                </a:rPr>
                <a:t>scale and </a:t>
              </a:r>
              <a:br>
                <a:rPr lang="en-US" sz="2745" dirty="0">
                  <a:gradFill>
                    <a:gsLst>
                      <a:gs pos="1250">
                        <a:srgbClr val="505050"/>
                      </a:gs>
                      <a:gs pos="83000">
                        <a:srgbClr val="505050"/>
                      </a:gs>
                    </a:gsLst>
                    <a:lin ang="5400000" scaled="0"/>
                  </a:gradFill>
                  <a:latin typeface="Segoe UI Light"/>
                </a:rPr>
              </a:br>
              <a:r>
                <a:rPr lang="en-US" sz="2745" dirty="0">
                  <a:gradFill>
                    <a:gsLst>
                      <a:gs pos="1250">
                        <a:srgbClr val="505050"/>
                      </a:gs>
                      <a:gs pos="83000">
                        <a:srgbClr val="505050"/>
                      </a:gs>
                    </a:gsLst>
                    <a:lin ang="5400000" scaled="0"/>
                  </a:gradFill>
                  <a:latin typeface="Segoe UI Light"/>
                </a:rPr>
                <a:t>performance</a:t>
              </a:r>
            </a:p>
          </p:txBody>
        </p:sp>
      </p:grpSp>
      <p:grpSp>
        <p:nvGrpSpPr>
          <p:cNvPr id="47" name="Group 46"/>
          <p:cNvGrpSpPr/>
          <p:nvPr/>
        </p:nvGrpSpPr>
        <p:grpSpPr>
          <a:xfrm>
            <a:off x="7905131" y="3668114"/>
            <a:ext cx="3764984" cy="2711619"/>
            <a:chOff x="6229618" y="3741170"/>
            <a:chExt cx="2834640" cy="2765993"/>
          </a:xfrm>
        </p:grpSpPr>
        <p:sp>
          <p:nvSpPr>
            <p:cNvPr id="41" name="Rectangle 40"/>
            <p:cNvSpPr/>
            <p:nvPr/>
          </p:nvSpPr>
          <p:spPr bwMode="auto">
            <a:xfrm>
              <a:off x="6229618" y="3741170"/>
              <a:ext cx="2834640" cy="2765993"/>
            </a:xfrm>
            <a:prstGeom prst="rect">
              <a:avLst/>
            </a:prstGeom>
            <a:solidFill>
              <a:schemeClr val="tx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14" name="Rectangle 13"/>
            <p:cNvSpPr/>
            <p:nvPr/>
          </p:nvSpPr>
          <p:spPr>
            <a:xfrm>
              <a:off x="6235004" y="4039225"/>
              <a:ext cx="2829254" cy="954107"/>
            </a:xfrm>
            <a:prstGeom prst="rect">
              <a:avLst/>
            </a:prstGeom>
          </p:spPr>
          <p:txBody>
            <a:bodyPr wrap="square" lIns="89642">
              <a:spAutoFit/>
            </a:bodyPr>
            <a:lstStyle/>
            <a:p>
              <a:pPr algn="ctr" defTabSz="914314"/>
              <a:r>
                <a:rPr lang="en-US" sz="2745" dirty="0">
                  <a:gradFill>
                    <a:gsLst>
                      <a:gs pos="1250">
                        <a:srgbClr val="505050"/>
                      </a:gs>
                      <a:gs pos="83000">
                        <a:srgbClr val="505050"/>
                      </a:gs>
                    </a:gsLst>
                    <a:lin ang="5400000" scaled="0"/>
                  </a:gradFill>
                  <a:latin typeface="Segoe UI Light"/>
                </a:rPr>
                <a:t>Azure as </a:t>
              </a:r>
              <a:br>
                <a:rPr lang="en-US" sz="2745" dirty="0">
                  <a:gradFill>
                    <a:gsLst>
                      <a:gs pos="1250">
                        <a:srgbClr val="505050"/>
                      </a:gs>
                      <a:gs pos="83000">
                        <a:srgbClr val="505050"/>
                      </a:gs>
                    </a:gsLst>
                    <a:lin ang="5400000" scaled="0"/>
                  </a:gradFill>
                  <a:latin typeface="Segoe UI Light"/>
                </a:rPr>
              </a:br>
              <a:r>
                <a:rPr lang="en-US" sz="2745" dirty="0">
                  <a:gradFill>
                    <a:gsLst>
                      <a:gs pos="1250">
                        <a:srgbClr val="505050"/>
                      </a:gs>
                      <a:gs pos="83000">
                        <a:srgbClr val="505050"/>
                      </a:gs>
                    </a:gsLst>
                    <a:lin ang="5400000" scaled="0"/>
                  </a:gradFill>
                  <a:latin typeface="Segoe UI Light"/>
                </a:rPr>
                <a:t>design point </a:t>
              </a:r>
            </a:p>
          </p:txBody>
        </p:sp>
      </p:grpSp>
      <p:sp>
        <p:nvSpPr>
          <p:cNvPr id="44" name="Rectangle 43"/>
          <p:cNvSpPr/>
          <p:nvPr/>
        </p:nvSpPr>
        <p:spPr bwMode="auto">
          <a:xfrm>
            <a:off x="1" y="487"/>
            <a:ext cx="12192000" cy="3667626"/>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35" name="Rectangle 34"/>
          <p:cNvSpPr/>
          <p:nvPr/>
        </p:nvSpPr>
        <p:spPr bwMode="auto">
          <a:xfrm>
            <a:off x="274636" y="1534285"/>
            <a:ext cx="3764984" cy="20236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Windows Server 2008 R2</a:t>
            </a:r>
            <a:br>
              <a:rPr lang="en-US" sz="1765" dirty="0">
                <a:gradFill>
                  <a:gsLst>
                    <a:gs pos="16814">
                      <a:srgbClr val="FFFFFF"/>
                    </a:gs>
                    <a:gs pos="46000">
                      <a:srgbClr val="FFFFFF"/>
                    </a:gs>
                  </a:gsLst>
                  <a:lin ang="5400000" scaled="0"/>
                </a:gradFill>
              </a:rPr>
            </a:br>
            <a:endParaRPr lang="en-US" sz="1765" dirty="0">
              <a:gradFill>
                <a:gsLst>
                  <a:gs pos="16814">
                    <a:srgbClr val="FFFFFF"/>
                  </a:gs>
                  <a:gs pos="46000">
                    <a:srgbClr val="FFFFFF"/>
                  </a:gs>
                </a:gsLst>
                <a:lin ang="5400000" scaled="0"/>
              </a:gradFill>
            </a:endParaRPr>
          </a:p>
          <a:p>
            <a:pPr algn="ctr" defTabSz="914030" fontAlgn="base">
              <a:spcBef>
                <a:spcPct val="0"/>
              </a:spcBef>
              <a:spcAft>
                <a:spcPct val="0"/>
              </a:spcAft>
            </a:pPr>
            <a:r>
              <a:rPr lang="en-US" sz="1765" dirty="0">
                <a:gradFill>
                  <a:gsLst>
                    <a:gs pos="16814">
                      <a:srgbClr val="FFFFFF"/>
                    </a:gs>
                    <a:gs pos="46000">
                      <a:srgbClr val="FFFFFF"/>
                    </a:gs>
                  </a:gsLst>
                  <a:lin ang="5400000" scaled="0"/>
                </a:gradFill>
              </a:rPr>
              <a:t>System Center 2007 R3</a:t>
            </a:r>
          </a:p>
        </p:txBody>
      </p:sp>
      <p:sp>
        <p:nvSpPr>
          <p:cNvPr id="36" name="Rectangle 35"/>
          <p:cNvSpPr/>
          <p:nvPr/>
        </p:nvSpPr>
        <p:spPr bwMode="auto">
          <a:xfrm>
            <a:off x="4084448" y="1534285"/>
            <a:ext cx="3764984" cy="2023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Windows Server 2012</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a:p>
            <a:pPr algn="ctr" defTabSz="914030" fontAlgn="base">
              <a:spcBef>
                <a:spcPct val="0"/>
              </a:spcBef>
              <a:spcAft>
                <a:spcPct val="0"/>
              </a:spcAft>
            </a:pPr>
            <a:r>
              <a:rPr lang="en-US" sz="1765" dirty="0">
                <a:gradFill>
                  <a:gsLst>
                    <a:gs pos="16814">
                      <a:srgbClr val="FFFFFF"/>
                    </a:gs>
                    <a:gs pos="46000">
                      <a:srgbClr val="FFFFFF"/>
                    </a:gs>
                  </a:gsLst>
                  <a:lin ang="5400000" scaled="0"/>
                </a:gradFill>
              </a:rPr>
              <a:t>System Center 2012</a:t>
            </a:r>
          </a:p>
        </p:txBody>
      </p:sp>
      <p:sp>
        <p:nvSpPr>
          <p:cNvPr id="37" name="Rectangle 36"/>
          <p:cNvSpPr/>
          <p:nvPr/>
        </p:nvSpPr>
        <p:spPr bwMode="auto">
          <a:xfrm>
            <a:off x="7905131" y="1534285"/>
            <a:ext cx="3764984" cy="2023600"/>
          </a:xfrm>
          <a:prstGeom prst="rect">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Windows Server 2012 R2</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a:p>
            <a:pPr algn="ctr" defTabSz="914030" fontAlgn="base">
              <a:spcBef>
                <a:spcPct val="0"/>
              </a:spcBef>
              <a:spcAft>
                <a:spcPct val="0"/>
              </a:spcAft>
            </a:pPr>
            <a:r>
              <a:rPr lang="en-US" sz="1765" dirty="0">
                <a:gradFill>
                  <a:gsLst>
                    <a:gs pos="16814">
                      <a:srgbClr val="FFFFFF"/>
                    </a:gs>
                    <a:gs pos="46000">
                      <a:srgbClr val="FFFFFF"/>
                    </a:gs>
                  </a:gsLst>
                  <a:lin ang="5400000" scaled="0"/>
                </a:gradFill>
              </a:rPr>
              <a:t>System Center 2012 R2</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a:p>
            <a:pPr algn="ctr" defTabSz="914030" fontAlgn="base">
              <a:spcBef>
                <a:spcPct val="0"/>
              </a:spcBef>
              <a:spcAft>
                <a:spcPct val="0"/>
              </a:spcAft>
            </a:pPr>
            <a:r>
              <a:rPr lang="en-US" sz="1765" dirty="0">
                <a:gradFill>
                  <a:gsLst>
                    <a:gs pos="16814">
                      <a:srgbClr val="FFFFFF"/>
                    </a:gs>
                    <a:gs pos="46000">
                      <a:srgbClr val="FFFFFF"/>
                    </a:gs>
                  </a:gsLst>
                  <a:lin ang="5400000" scaled="0"/>
                </a:gradFill>
              </a:rPr>
              <a:t>Microsoft Azure</a:t>
            </a:r>
          </a:p>
        </p:txBody>
      </p:sp>
      <p:cxnSp>
        <p:nvCxnSpPr>
          <p:cNvPr id="7" name="Straight Arrow Connector 6"/>
          <p:cNvCxnSpPr/>
          <p:nvPr/>
        </p:nvCxnSpPr>
        <p:spPr>
          <a:xfrm>
            <a:off x="269241" y="3612998"/>
            <a:ext cx="11677658" cy="0"/>
          </a:xfrm>
          <a:prstGeom prst="straightConnector1">
            <a:avLst/>
          </a:prstGeom>
          <a:ln w="76200">
            <a:solidFill>
              <a:schemeClr val="bg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bwMode="auto">
          <a:xfrm flipV="1">
            <a:off x="5780734" y="3426793"/>
            <a:ext cx="372412" cy="372410"/>
          </a:xfrm>
          <a:prstGeom prst="ellipse">
            <a:avLst/>
          </a:prstGeom>
          <a:solidFill>
            <a:schemeClr val="tx1"/>
          </a:solidFill>
          <a:ln w="57150">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flipV="1">
            <a:off x="9601417" y="3426793"/>
            <a:ext cx="372412" cy="372410"/>
          </a:xfrm>
          <a:prstGeom prst="ellipse">
            <a:avLst/>
          </a:prstGeom>
          <a:solidFill>
            <a:schemeClr val="tx1"/>
          </a:solidFill>
          <a:ln w="5715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p:nvSpPr>
        <p:spPr bwMode="auto">
          <a:xfrm flipV="1">
            <a:off x="1970922" y="3426793"/>
            <a:ext cx="372412" cy="372410"/>
          </a:xfrm>
          <a:prstGeom prst="ellipse">
            <a:avLst/>
          </a:prstGeom>
          <a:solidFill>
            <a:schemeClr val="tx1"/>
          </a:solidFill>
          <a:ln w="571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1" y="487"/>
            <a:ext cx="12192000" cy="153379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itle 1"/>
          <p:cNvSpPr>
            <a:spLocks noGrp="1"/>
          </p:cNvSpPr>
          <p:nvPr>
            <p:ph type="title"/>
          </p:nvPr>
        </p:nvSpPr>
        <p:spPr/>
        <p:txBody>
          <a:bodyPr/>
          <a:lstStyle/>
          <a:p>
            <a:r>
              <a:rPr lang="en-US" dirty="0" smtClean="0"/>
              <a:t>Hyper-V History</a:t>
            </a:r>
            <a:endParaRPr lang="en-US" dirty="0"/>
          </a:p>
        </p:txBody>
      </p:sp>
    </p:spTree>
    <p:extLst>
      <p:ext uri="{BB962C8B-B14F-4D97-AF65-F5344CB8AC3E}">
        <p14:creationId xmlns:p14="http://schemas.microsoft.com/office/powerpoint/2010/main" val="17569067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866" y="974"/>
            <a:ext cx="12190271" cy="685605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p:cNvGrpSpPr/>
          <p:nvPr/>
        </p:nvGrpSpPr>
        <p:grpSpPr>
          <a:xfrm>
            <a:off x="4484332" y="2354036"/>
            <a:ext cx="7483373" cy="1098292"/>
            <a:chOff x="4209143" y="3062154"/>
            <a:chExt cx="7634513" cy="1120474"/>
          </a:xfrm>
        </p:grpSpPr>
        <p:sp>
          <p:nvSpPr>
            <p:cNvPr id="17" name="Rectangle 16"/>
            <p:cNvSpPr/>
            <p:nvPr/>
          </p:nvSpPr>
          <p:spPr bwMode="auto">
            <a:xfrm>
              <a:off x="4209143" y="3062154"/>
              <a:ext cx="7634513" cy="11204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a:xfrm>
              <a:off x="5426952" y="3340391"/>
              <a:ext cx="6231271" cy="604436"/>
            </a:xfrm>
            <a:prstGeom prst="rect">
              <a:avLst/>
            </a:prstGeom>
          </p:spPr>
          <p:txBody>
            <a:bodyPr wrap="square">
              <a:spAutoFit/>
            </a:bodyPr>
            <a:lstStyle/>
            <a:p>
              <a:pPr algn="r" defTabSz="914192">
                <a:lnSpc>
                  <a:spcPts val="3920"/>
                </a:lnSpc>
                <a:spcAft>
                  <a:spcPts val="1175"/>
                </a:spcAft>
              </a:pPr>
              <a:r>
                <a:rPr lang="en-US" sz="3136" dirty="0">
                  <a:gradFill>
                    <a:gsLst>
                      <a:gs pos="0">
                        <a:srgbClr val="FFFFFF"/>
                      </a:gs>
                      <a:gs pos="100000">
                        <a:srgbClr val="FFFFFF"/>
                      </a:gs>
                    </a:gsLst>
                  </a:gradFill>
                  <a:latin typeface="Segoe UI Light"/>
                </a:rPr>
                <a:t>Public Cloud Storage Services</a:t>
              </a:r>
              <a:r>
                <a:rPr lang="en-US" sz="1961" baseline="82000" dirty="0">
                  <a:gradFill>
                    <a:gsLst>
                      <a:gs pos="0">
                        <a:srgbClr val="FFFFFF"/>
                      </a:gs>
                      <a:gs pos="100000">
                        <a:srgbClr val="FFFFFF"/>
                      </a:gs>
                    </a:gsLst>
                  </a:gradFill>
                  <a:latin typeface="Segoe UI Light"/>
                </a:rPr>
                <a:t>2</a:t>
              </a:r>
            </a:p>
          </p:txBody>
        </p:sp>
      </p:grpSp>
      <p:grpSp>
        <p:nvGrpSpPr>
          <p:cNvPr id="10" name="Group 9"/>
          <p:cNvGrpSpPr/>
          <p:nvPr/>
        </p:nvGrpSpPr>
        <p:grpSpPr>
          <a:xfrm>
            <a:off x="6353199" y="1179253"/>
            <a:ext cx="5614506" cy="1098292"/>
            <a:chOff x="6115755" y="1863644"/>
            <a:chExt cx="5727902" cy="1120474"/>
          </a:xfrm>
        </p:grpSpPr>
        <p:sp>
          <p:nvSpPr>
            <p:cNvPr id="8" name="Rectangle 7"/>
            <p:cNvSpPr/>
            <p:nvPr/>
          </p:nvSpPr>
          <p:spPr bwMode="auto">
            <a:xfrm>
              <a:off x="6115755" y="1863644"/>
              <a:ext cx="5727902" cy="11204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a:xfrm>
              <a:off x="6704114" y="2144948"/>
              <a:ext cx="4973159" cy="604436"/>
            </a:xfrm>
            <a:prstGeom prst="rect">
              <a:avLst/>
            </a:prstGeom>
          </p:spPr>
          <p:txBody>
            <a:bodyPr wrap="square">
              <a:spAutoFit/>
            </a:bodyPr>
            <a:lstStyle/>
            <a:p>
              <a:pPr algn="r" defTabSz="914192">
                <a:lnSpc>
                  <a:spcPts val="3920"/>
                </a:lnSpc>
                <a:spcAft>
                  <a:spcPts val="1175"/>
                </a:spcAft>
              </a:pPr>
              <a:r>
                <a:rPr lang="en-US" sz="3136" dirty="0">
                  <a:gradFill>
                    <a:gsLst>
                      <a:gs pos="0">
                        <a:srgbClr val="FFFFFF"/>
                      </a:gs>
                      <a:gs pos="100000">
                        <a:srgbClr val="FFFFFF"/>
                      </a:gs>
                    </a:gsLst>
                    <a:lin ang="5400000" scaled="1"/>
                  </a:gradFill>
                  <a:latin typeface="Segoe UI Light"/>
                </a:rPr>
                <a:t>x86 Server Virtualization</a:t>
              </a:r>
              <a:r>
                <a:rPr lang="en-US" sz="1961" baseline="82000" dirty="0">
                  <a:gradFill>
                    <a:gsLst>
                      <a:gs pos="0">
                        <a:srgbClr val="FFFFFF"/>
                      </a:gs>
                      <a:gs pos="100000">
                        <a:srgbClr val="FFFFFF"/>
                      </a:gs>
                    </a:gsLst>
                    <a:lin ang="5400000" scaled="1"/>
                  </a:gradFill>
                  <a:latin typeface="Segoe UI Light"/>
                </a:rPr>
                <a:t>1</a:t>
              </a:r>
              <a:endParaRPr lang="en-US" sz="3136" baseline="82000" dirty="0">
                <a:gradFill>
                  <a:gsLst>
                    <a:gs pos="0">
                      <a:srgbClr val="FFFFFF"/>
                    </a:gs>
                    <a:gs pos="100000">
                      <a:srgbClr val="FFFFFF"/>
                    </a:gs>
                  </a:gsLst>
                  <a:lin ang="5400000" scaled="1"/>
                </a:gradFill>
                <a:latin typeface="Segoe UI Light"/>
              </a:endParaRPr>
            </a:p>
          </p:txBody>
        </p:sp>
      </p:grpSp>
      <p:grpSp>
        <p:nvGrpSpPr>
          <p:cNvPr id="14" name="Group 13"/>
          <p:cNvGrpSpPr/>
          <p:nvPr/>
        </p:nvGrpSpPr>
        <p:grpSpPr>
          <a:xfrm>
            <a:off x="3346177" y="3528820"/>
            <a:ext cx="8621530" cy="1098292"/>
            <a:chOff x="3048000" y="4260664"/>
            <a:chExt cx="8795657" cy="1120474"/>
          </a:xfrm>
        </p:grpSpPr>
        <p:sp>
          <p:nvSpPr>
            <p:cNvPr id="18" name="Rectangle 17"/>
            <p:cNvSpPr/>
            <p:nvPr/>
          </p:nvSpPr>
          <p:spPr bwMode="auto">
            <a:xfrm>
              <a:off x="3048000" y="4260664"/>
              <a:ext cx="8795657" cy="11204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a:xfrm>
              <a:off x="5155823" y="4535834"/>
              <a:ext cx="6502400" cy="604436"/>
            </a:xfrm>
            <a:prstGeom prst="rect">
              <a:avLst/>
            </a:prstGeom>
          </p:spPr>
          <p:txBody>
            <a:bodyPr wrap="square">
              <a:spAutoFit/>
            </a:bodyPr>
            <a:lstStyle/>
            <a:p>
              <a:pPr algn="r" defTabSz="914192">
                <a:lnSpc>
                  <a:spcPts val="3920"/>
                </a:lnSpc>
                <a:spcAft>
                  <a:spcPts val="1175"/>
                </a:spcAft>
              </a:pPr>
              <a:r>
                <a:rPr lang="en-US" sz="3136" dirty="0">
                  <a:gradFill>
                    <a:gsLst>
                      <a:gs pos="0">
                        <a:srgbClr val="FFFFFF"/>
                      </a:gs>
                      <a:gs pos="100000">
                        <a:srgbClr val="FFFFFF"/>
                      </a:gs>
                    </a:gsLst>
                  </a:gradFill>
                  <a:latin typeface="Segoe UI Light"/>
                </a:rPr>
                <a:t>Cloud Infrastructure as a Service</a:t>
              </a:r>
              <a:r>
                <a:rPr lang="en-US" sz="1961" baseline="82000" dirty="0">
                  <a:gradFill>
                    <a:gsLst>
                      <a:gs pos="0">
                        <a:srgbClr val="FFFFFF"/>
                      </a:gs>
                      <a:gs pos="100000">
                        <a:srgbClr val="FFFFFF"/>
                      </a:gs>
                    </a:gsLst>
                  </a:gradFill>
                  <a:latin typeface="Segoe UI Light"/>
                </a:rPr>
                <a:t>3</a:t>
              </a:r>
            </a:p>
          </p:txBody>
        </p:sp>
      </p:grpSp>
      <p:grpSp>
        <p:nvGrpSpPr>
          <p:cNvPr id="15" name="Group 14"/>
          <p:cNvGrpSpPr/>
          <p:nvPr/>
        </p:nvGrpSpPr>
        <p:grpSpPr>
          <a:xfrm>
            <a:off x="1311723" y="4703602"/>
            <a:ext cx="10655982" cy="1098292"/>
            <a:chOff x="972457" y="5459173"/>
            <a:chExt cx="10871199" cy="1120474"/>
          </a:xfrm>
        </p:grpSpPr>
        <p:sp>
          <p:nvSpPr>
            <p:cNvPr id="19" name="Rectangle 18"/>
            <p:cNvSpPr/>
            <p:nvPr/>
          </p:nvSpPr>
          <p:spPr bwMode="auto">
            <a:xfrm>
              <a:off x="972457" y="5459173"/>
              <a:ext cx="10871199" cy="11204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a:xfrm>
              <a:off x="3669573" y="5731277"/>
              <a:ext cx="7988650" cy="604436"/>
            </a:xfrm>
            <a:prstGeom prst="rect">
              <a:avLst/>
            </a:prstGeom>
          </p:spPr>
          <p:txBody>
            <a:bodyPr wrap="square">
              <a:spAutoFit/>
            </a:bodyPr>
            <a:lstStyle/>
            <a:p>
              <a:pPr algn="r" defTabSz="914192">
                <a:lnSpc>
                  <a:spcPts val="3920"/>
                </a:lnSpc>
                <a:spcAft>
                  <a:spcPts val="1175"/>
                </a:spcAft>
              </a:pPr>
              <a:r>
                <a:rPr lang="en-US" sz="3136" dirty="0">
                  <a:gradFill>
                    <a:gsLst>
                      <a:gs pos="0">
                        <a:srgbClr val="FFFFFF"/>
                      </a:gs>
                      <a:gs pos="100000">
                        <a:srgbClr val="FFFFFF"/>
                      </a:gs>
                    </a:gsLst>
                  </a:gradFill>
                  <a:latin typeface="Segoe UI Light"/>
                </a:rPr>
                <a:t>Enterprise Application Platform as a Service</a:t>
              </a:r>
              <a:r>
                <a:rPr lang="en-US" sz="1961" baseline="82000" dirty="0">
                  <a:gradFill>
                    <a:gsLst>
                      <a:gs pos="0">
                        <a:srgbClr val="FFFFFF"/>
                      </a:gs>
                      <a:gs pos="100000">
                        <a:srgbClr val="FFFFFF"/>
                      </a:gs>
                    </a:gsLst>
                  </a:gradFill>
                  <a:latin typeface="Segoe UI Light"/>
                </a:rPr>
                <a:t>4</a:t>
              </a:r>
            </a:p>
          </p:txBody>
        </p:sp>
      </p:grpSp>
      <p:sp>
        <p:nvSpPr>
          <p:cNvPr id="3" name="Rectangle 2"/>
          <p:cNvSpPr/>
          <p:nvPr/>
        </p:nvSpPr>
        <p:spPr bwMode="auto">
          <a:xfrm>
            <a:off x="866" y="974"/>
            <a:ext cx="9175647" cy="6856055"/>
          </a:xfrm>
          <a:custGeom>
            <a:avLst/>
            <a:gdLst/>
            <a:ahLst/>
            <a:cxnLst/>
            <a:rect l="l" t="t" r="r" b="b"/>
            <a:pathLst>
              <a:path w="9360966" h="6994525">
                <a:moveTo>
                  <a:pt x="0" y="0"/>
                </a:moveTo>
                <a:lnTo>
                  <a:pt x="9360966" y="0"/>
                </a:lnTo>
                <a:lnTo>
                  <a:pt x="1958393" y="6994525"/>
                </a:lnTo>
                <a:lnTo>
                  <a:pt x="0" y="6994525"/>
                </a:lnTo>
                <a:close/>
              </a:path>
            </a:pathLst>
          </a:cu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sz="5294" dirty="0"/>
              <a:t>A leader in Gartner </a:t>
            </a:r>
            <a:br>
              <a:rPr lang="en-US" sz="5294" dirty="0"/>
            </a:br>
            <a:r>
              <a:rPr lang="en-US" sz="5294" dirty="0"/>
              <a:t>magic quadrants</a:t>
            </a:r>
          </a:p>
        </p:txBody>
      </p:sp>
      <p:sp>
        <p:nvSpPr>
          <p:cNvPr id="24" name="Text Placeholder 12"/>
          <p:cNvSpPr txBox="1">
            <a:spLocks/>
          </p:cNvSpPr>
          <p:nvPr/>
        </p:nvSpPr>
        <p:spPr>
          <a:xfrm>
            <a:off x="347677" y="2316472"/>
            <a:ext cx="4363276" cy="1806370"/>
          </a:xfrm>
          <a:prstGeom prst="rect">
            <a:avLst/>
          </a:prstGeom>
        </p:spPr>
        <p:txBody>
          <a:bodyPr vert="horz" wrap="square" lIns="140568" tIns="87854" rIns="140568" bIns="87854"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57022" indent="-557022">
              <a:buFont typeface="Wingdings" panose="05000000000000000000" pitchFamily="2" charset="2"/>
              <a:buChar char="à"/>
            </a:pPr>
            <a:r>
              <a:rPr lang="en-US" sz="3920" dirty="0">
                <a:gradFill>
                  <a:gsLst>
                    <a:gs pos="16814">
                      <a:srgbClr val="FFFFFF"/>
                    </a:gs>
                    <a:gs pos="46000">
                      <a:srgbClr val="FFFFFF"/>
                    </a:gs>
                  </a:gsLst>
                  <a:lin ang="5400000" scaled="0"/>
                </a:gradFill>
              </a:rPr>
              <a:t>Microsoft only leader in </a:t>
            </a:r>
            <a:r>
              <a:rPr lang="en-US" sz="3920" b="1" dirty="0">
                <a:gradFill>
                  <a:gsLst>
                    <a:gs pos="16814">
                      <a:srgbClr val="FFFFFF"/>
                    </a:gs>
                    <a:gs pos="46000">
                      <a:srgbClr val="FFFFFF"/>
                    </a:gs>
                  </a:gsLst>
                  <a:lin ang="5400000" scaled="0"/>
                </a:gradFill>
              </a:rPr>
              <a:t>all four magic quadrants</a:t>
            </a:r>
          </a:p>
        </p:txBody>
      </p:sp>
      <p:sp>
        <p:nvSpPr>
          <p:cNvPr id="5" name="Rectangle 4"/>
          <p:cNvSpPr/>
          <p:nvPr/>
        </p:nvSpPr>
        <p:spPr>
          <a:xfrm>
            <a:off x="2819990" y="6139209"/>
            <a:ext cx="8904968" cy="256956"/>
          </a:xfrm>
          <a:prstGeom prst="rect">
            <a:avLst/>
          </a:prstGeom>
        </p:spPr>
        <p:txBody>
          <a:bodyPr wrap="square">
            <a:spAutoFit/>
          </a:bodyPr>
          <a:lstStyle/>
          <a:p>
            <a:pPr defTabSz="914192">
              <a:lnSpc>
                <a:spcPct val="107000"/>
              </a:lnSpc>
              <a:spcAft>
                <a:spcPts val="784"/>
              </a:spcAft>
              <a:tabLst>
                <a:tab pos="448107" algn="l"/>
              </a:tabLst>
            </a:pPr>
            <a:r>
              <a:rPr lang="en-US" sz="490" b="1" dirty="0">
                <a:gradFill>
                  <a:gsLst>
                    <a:gs pos="0">
                      <a:srgbClr val="000000"/>
                    </a:gs>
                    <a:gs pos="100000">
                      <a:srgbClr val="000000"/>
                    </a:gs>
                  </a:gsLst>
                  <a:lin ang="0" scaled="0"/>
                </a:gradFill>
                <a:latin typeface="Calibri" panose="020F0502020204030204" pitchFamily="34" charset="0"/>
                <a:ea typeface="Calibri" panose="020F0502020204030204" pitchFamily="34" charset="0"/>
                <a:cs typeface="Times New Roman" panose="02020603050405020304" pitchFamily="18" charset="0"/>
              </a:rPr>
              <a:t>[1]</a:t>
            </a:r>
            <a:r>
              <a:rPr lang="en-US" sz="490" dirty="0">
                <a:gradFill>
                  <a:gsLst>
                    <a:gs pos="0">
                      <a:srgbClr val="000000"/>
                    </a:gs>
                    <a:gs pos="100000">
                      <a:srgbClr val="000000"/>
                    </a:gs>
                  </a:gsLst>
                  <a:lin ang="0" scaled="0"/>
                </a:gradFill>
                <a:latin typeface="Calibri" panose="020F0502020204030204" pitchFamily="34" charset="0"/>
                <a:ea typeface="Calibri" panose="020F0502020204030204" pitchFamily="34" charset="0"/>
                <a:cs typeface="Times New Roman" panose="02020603050405020304" pitchFamily="18" charset="0"/>
              </a:rPr>
              <a:t> Gartner “x86 Server Virtualization Infrastructure,” by Thomas J. </a:t>
            </a:r>
            <a:r>
              <a:rPr lang="en-US" sz="490" dirty="0" err="1">
                <a:gradFill>
                  <a:gsLst>
                    <a:gs pos="0">
                      <a:srgbClr val="000000"/>
                    </a:gs>
                    <a:gs pos="100000">
                      <a:srgbClr val="000000"/>
                    </a:gs>
                  </a:gsLst>
                  <a:lin ang="0" scaled="0"/>
                </a:gradFill>
                <a:latin typeface="Calibri" panose="020F0502020204030204" pitchFamily="34" charset="0"/>
                <a:ea typeface="Calibri" panose="020F0502020204030204" pitchFamily="34" charset="0"/>
                <a:cs typeface="Times New Roman" panose="02020603050405020304" pitchFamily="18" charset="0"/>
              </a:rPr>
              <a:t>Bittman</a:t>
            </a:r>
            <a:r>
              <a:rPr lang="en-US" sz="490" dirty="0">
                <a:gradFill>
                  <a:gsLst>
                    <a:gs pos="0">
                      <a:srgbClr val="000000"/>
                    </a:gs>
                    <a:gs pos="100000">
                      <a:srgbClr val="000000"/>
                    </a:gs>
                  </a:gsLst>
                  <a:lin ang="0" scaled="0"/>
                </a:gradFill>
                <a:latin typeface="Calibri" panose="020F0502020204030204" pitchFamily="34" charset="0"/>
                <a:ea typeface="Calibri" panose="020F0502020204030204" pitchFamily="34" charset="0"/>
                <a:cs typeface="Times New Roman" panose="02020603050405020304" pitchFamily="18" charset="0"/>
              </a:rPr>
              <a:t>, Philip Dawson, July 2 2014; </a:t>
            </a:r>
            <a:r>
              <a:rPr lang="en-US" sz="490" b="1" dirty="0">
                <a:gradFill>
                  <a:gsLst>
                    <a:gs pos="0">
                      <a:srgbClr val="000000"/>
                    </a:gs>
                    <a:gs pos="100000">
                      <a:srgbClr val="000000"/>
                    </a:gs>
                  </a:gsLst>
                  <a:lin ang="0" scaled="0"/>
                </a:gradFill>
                <a:latin typeface="Calibri" panose="020F0502020204030204" pitchFamily="34" charset="0"/>
                <a:ea typeface="Calibri" panose="020F0502020204030204" pitchFamily="34" charset="0"/>
                <a:cs typeface="Times New Roman" panose="02020603050405020304" pitchFamily="18" charset="0"/>
              </a:rPr>
              <a:t>[2]</a:t>
            </a:r>
            <a:r>
              <a:rPr lang="en-US" sz="490" dirty="0">
                <a:gradFill>
                  <a:gsLst>
                    <a:gs pos="0">
                      <a:srgbClr val="000000"/>
                    </a:gs>
                    <a:gs pos="100000">
                      <a:srgbClr val="000000"/>
                    </a:gs>
                  </a:gsLst>
                  <a:lin ang="0" scaled="0"/>
                </a:gradFill>
                <a:latin typeface="Calibri" panose="020F0502020204030204" pitchFamily="34" charset="0"/>
                <a:ea typeface="Calibri" panose="020F0502020204030204" pitchFamily="34" charset="0"/>
                <a:cs typeface="Times New Roman" panose="02020603050405020304" pitchFamily="18" charset="0"/>
              </a:rPr>
              <a:t> Gartner “Public Cloud Storage Services,” by Gene Ruth, </a:t>
            </a:r>
            <a:r>
              <a:rPr lang="en-US" sz="490" dirty="0" err="1">
                <a:gradFill>
                  <a:gsLst>
                    <a:gs pos="0">
                      <a:srgbClr val="000000"/>
                    </a:gs>
                    <a:gs pos="100000">
                      <a:srgbClr val="000000"/>
                    </a:gs>
                  </a:gsLst>
                  <a:lin ang="0" scaled="0"/>
                </a:gradFill>
                <a:latin typeface="Calibri" panose="020F0502020204030204" pitchFamily="34" charset="0"/>
                <a:ea typeface="Calibri" panose="020F0502020204030204" pitchFamily="34" charset="0"/>
                <a:cs typeface="Times New Roman" panose="02020603050405020304" pitchFamily="18" charset="0"/>
              </a:rPr>
              <a:t>Arun</a:t>
            </a:r>
            <a:r>
              <a:rPr lang="en-US" sz="490" dirty="0">
                <a:gradFill>
                  <a:gsLst>
                    <a:gs pos="0">
                      <a:srgbClr val="000000"/>
                    </a:gs>
                    <a:gs pos="100000">
                      <a:srgbClr val="000000"/>
                    </a:gs>
                  </a:gsLst>
                  <a:lin ang="0" scaled="0"/>
                </a:gradFill>
                <a:latin typeface="Calibri" panose="020F0502020204030204" pitchFamily="34" charset="0"/>
                <a:ea typeface="Calibri" panose="020F0502020204030204" pitchFamily="34" charset="0"/>
                <a:cs typeface="Times New Roman" panose="02020603050405020304" pitchFamily="18" charset="0"/>
              </a:rPr>
              <a:t> </a:t>
            </a:r>
            <a:r>
              <a:rPr lang="en-US" sz="490" dirty="0" err="1">
                <a:gradFill>
                  <a:gsLst>
                    <a:gs pos="0">
                      <a:srgbClr val="000000"/>
                    </a:gs>
                    <a:gs pos="100000">
                      <a:srgbClr val="000000"/>
                    </a:gs>
                  </a:gsLst>
                  <a:lin ang="0" scaled="0"/>
                </a:gradFill>
                <a:latin typeface="Calibri" panose="020F0502020204030204" pitchFamily="34" charset="0"/>
                <a:ea typeface="Calibri" panose="020F0502020204030204" pitchFamily="34" charset="0"/>
                <a:cs typeface="Times New Roman" panose="02020603050405020304" pitchFamily="18" charset="0"/>
              </a:rPr>
              <a:t>Chandrasekaran</a:t>
            </a:r>
            <a:r>
              <a:rPr lang="en-US" sz="490" dirty="0">
                <a:gradFill>
                  <a:gsLst>
                    <a:gs pos="0">
                      <a:srgbClr val="000000"/>
                    </a:gs>
                    <a:gs pos="100000">
                      <a:srgbClr val="000000"/>
                    </a:gs>
                  </a:gsLst>
                  <a:lin ang="0" scaled="0"/>
                </a:gradFill>
                <a:latin typeface="Calibri" panose="020F0502020204030204" pitchFamily="34" charset="0"/>
                <a:ea typeface="Calibri" panose="020F0502020204030204" pitchFamily="34" charset="0"/>
                <a:cs typeface="Times New Roman" panose="02020603050405020304" pitchFamily="18" charset="0"/>
              </a:rPr>
              <a:t>, July 9, 2014; </a:t>
            </a:r>
            <a:r>
              <a:rPr lang="en-US" sz="490" b="1" dirty="0">
                <a:gradFill>
                  <a:gsLst>
                    <a:gs pos="0">
                      <a:srgbClr val="000000"/>
                    </a:gs>
                    <a:gs pos="100000">
                      <a:srgbClr val="000000"/>
                    </a:gs>
                  </a:gsLst>
                  <a:lin ang="0" scaled="0"/>
                </a:gradFill>
                <a:latin typeface="Calibri" panose="020F0502020204030204" pitchFamily="34" charset="0"/>
                <a:ea typeface="Calibri" panose="020F0502020204030204" pitchFamily="34" charset="0"/>
                <a:cs typeface="Times New Roman" panose="02020603050405020304" pitchFamily="18" charset="0"/>
              </a:rPr>
              <a:t>[3]</a:t>
            </a:r>
            <a:r>
              <a:rPr lang="en-US" sz="490" dirty="0">
                <a:gradFill>
                  <a:gsLst>
                    <a:gs pos="0">
                      <a:srgbClr val="000000"/>
                    </a:gs>
                    <a:gs pos="100000">
                      <a:srgbClr val="000000"/>
                    </a:gs>
                  </a:gsLst>
                  <a:lin ang="0" scaled="0"/>
                </a:gradFill>
                <a:latin typeface="Calibri" panose="020F0502020204030204" pitchFamily="34" charset="0"/>
                <a:ea typeface="Calibri" panose="020F0502020204030204" pitchFamily="34" charset="0"/>
                <a:cs typeface="Times New Roman" panose="02020603050405020304" pitchFamily="18" charset="0"/>
              </a:rPr>
              <a:t> Gartner “Magic Quadrant for Cloud Infrastructure as a Service,” by Lydia Leong, Douglas Toombs, Bob Gill, </a:t>
            </a:r>
            <a:r>
              <a:rPr lang="en-US" sz="490" dirty="0" err="1">
                <a:gradFill>
                  <a:gsLst>
                    <a:gs pos="0">
                      <a:srgbClr val="000000"/>
                    </a:gs>
                    <a:gs pos="100000">
                      <a:srgbClr val="000000"/>
                    </a:gs>
                  </a:gsLst>
                  <a:lin ang="0" scaled="0"/>
                </a:gradFill>
                <a:latin typeface="Calibri" panose="020F0502020204030204" pitchFamily="34" charset="0"/>
                <a:ea typeface="Calibri" panose="020F0502020204030204" pitchFamily="34" charset="0"/>
                <a:cs typeface="Times New Roman" panose="02020603050405020304" pitchFamily="18" charset="0"/>
              </a:rPr>
              <a:t>Gregor</a:t>
            </a:r>
            <a:r>
              <a:rPr lang="en-US" sz="490" dirty="0">
                <a:gradFill>
                  <a:gsLst>
                    <a:gs pos="0">
                      <a:srgbClr val="000000"/>
                    </a:gs>
                    <a:gs pos="100000">
                      <a:srgbClr val="000000"/>
                    </a:gs>
                  </a:gsLst>
                  <a:lin ang="0" scaled="0"/>
                </a:gradFill>
                <a:latin typeface="Calibri" panose="020F0502020204030204" pitchFamily="34" charset="0"/>
                <a:ea typeface="Calibri" panose="020F0502020204030204" pitchFamily="34" charset="0"/>
                <a:cs typeface="Times New Roman" panose="02020603050405020304" pitchFamily="18" charset="0"/>
              </a:rPr>
              <a:t> Petri, Tiny Haynes, May 28, 2014;</a:t>
            </a:r>
            <a:r>
              <a:rPr lang="en-US" sz="490" b="1" dirty="0">
                <a:gradFill>
                  <a:gsLst>
                    <a:gs pos="0">
                      <a:srgbClr val="000000"/>
                    </a:gs>
                    <a:gs pos="100000">
                      <a:srgbClr val="000000"/>
                    </a:gs>
                  </a:gsLst>
                  <a:lin ang="0" scaled="0"/>
                </a:gradFill>
                <a:latin typeface="Calibri" panose="020F0502020204030204" pitchFamily="34" charset="0"/>
                <a:ea typeface="Calibri" panose="020F0502020204030204" pitchFamily="34" charset="0"/>
                <a:cs typeface="Times New Roman" panose="02020603050405020304" pitchFamily="18" charset="0"/>
              </a:rPr>
              <a:t> [4]</a:t>
            </a:r>
            <a:r>
              <a:rPr lang="en-US" sz="490" dirty="0">
                <a:gradFill>
                  <a:gsLst>
                    <a:gs pos="0">
                      <a:srgbClr val="000000"/>
                    </a:gs>
                    <a:gs pos="100000">
                      <a:srgbClr val="000000"/>
                    </a:gs>
                  </a:gsLst>
                  <a:lin ang="0" scaled="0"/>
                </a:gradFill>
                <a:latin typeface="Calibri" panose="020F0502020204030204" pitchFamily="34" charset="0"/>
                <a:ea typeface="Calibri" panose="020F0502020204030204" pitchFamily="34" charset="0"/>
                <a:cs typeface="Times New Roman" panose="02020603050405020304" pitchFamily="18" charset="0"/>
              </a:rPr>
              <a:t> Gartner “Enterprise Application Platform as a Service,” by </a:t>
            </a:r>
            <a:r>
              <a:rPr lang="en-US" sz="490" dirty="0" err="1">
                <a:gradFill>
                  <a:gsLst>
                    <a:gs pos="0">
                      <a:srgbClr val="000000"/>
                    </a:gs>
                    <a:gs pos="100000">
                      <a:srgbClr val="000000"/>
                    </a:gs>
                  </a:gsLst>
                  <a:lin ang="0" scaled="0"/>
                </a:gradFill>
                <a:latin typeface="Calibri" panose="020F0502020204030204" pitchFamily="34" charset="0"/>
                <a:ea typeface="Calibri" panose="020F0502020204030204" pitchFamily="34" charset="0"/>
                <a:cs typeface="Times New Roman" panose="02020603050405020304" pitchFamily="18" charset="0"/>
              </a:rPr>
              <a:t>Yefim</a:t>
            </a:r>
            <a:r>
              <a:rPr lang="en-US" sz="490" dirty="0">
                <a:gradFill>
                  <a:gsLst>
                    <a:gs pos="0">
                      <a:srgbClr val="000000"/>
                    </a:gs>
                    <a:gs pos="100000">
                      <a:srgbClr val="000000"/>
                    </a:gs>
                  </a:gsLst>
                  <a:lin ang="0" scaled="0"/>
                </a:gradFill>
                <a:latin typeface="Calibri" panose="020F0502020204030204" pitchFamily="34" charset="0"/>
                <a:ea typeface="Calibri" panose="020F0502020204030204" pitchFamily="34" charset="0"/>
                <a:cs typeface="Times New Roman" panose="02020603050405020304" pitchFamily="18" charset="0"/>
              </a:rPr>
              <a:t> V. </a:t>
            </a:r>
            <a:r>
              <a:rPr lang="en-US" sz="490" dirty="0" err="1">
                <a:gradFill>
                  <a:gsLst>
                    <a:gs pos="0">
                      <a:srgbClr val="000000"/>
                    </a:gs>
                    <a:gs pos="100000">
                      <a:srgbClr val="000000"/>
                    </a:gs>
                  </a:gsLst>
                  <a:lin ang="0" scaled="0"/>
                </a:gradFill>
                <a:latin typeface="Calibri" panose="020F0502020204030204" pitchFamily="34" charset="0"/>
                <a:ea typeface="Calibri" panose="020F0502020204030204" pitchFamily="34" charset="0"/>
                <a:cs typeface="Times New Roman" panose="02020603050405020304" pitchFamily="18" charset="0"/>
              </a:rPr>
              <a:t>Natis</a:t>
            </a:r>
            <a:r>
              <a:rPr lang="en-US" sz="490" dirty="0">
                <a:gradFill>
                  <a:gsLst>
                    <a:gs pos="0">
                      <a:srgbClr val="000000"/>
                    </a:gs>
                    <a:gs pos="100000">
                      <a:srgbClr val="000000"/>
                    </a:gs>
                  </a:gsLst>
                  <a:lin ang="0" scaled="0"/>
                </a:gradFill>
                <a:latin typeface="Calibri" panose="020F0502020204030204" pitchFamily="34" charset="0"/>
                <a:ea typeface="Calibri" panose="020F0502020204030204" pitchFamily="34" charset="0"/>
                <a:cs typeface="Times New Roman" panose="02020603050405020304" pitchFamily="18" charset="0"/>
              </a:rPr>
              <a:t>, Massimo </a:t>
            </a:r>
            <a:r>
              <a:rPr lang="en-US" sz="490" dirty="0" err="1">
                <a:gradFill>
                  <a:gsLst>
                    <a:gs pos="0">
                      <a:srgbClr val="000000"/>
                    </a:gs>
                    <a:gs pos="100000">
                      <a:srgbClr val="000000"/>
                    </a:gs>
                  </a:gsLst>
                  <a:lin ang="0" scaled="0"/>
                </a:gradFill>
                <a:latin typeface="Calibri" panose="020F0502020204030204" pitchFamily="34" charset="0"/>
                <a:ea typeface="Calibri" panose="020F0502020204030204" pitchFamily="34" charset="0"/>
                <a:cs typeface="Times New Roman" panose="02020603050405020304" pitchFamily="18" charset="0"/>
              </a:rPr>
              <a:t>Pezzini</a:t>
            </a:r>
            <a:r>
              <a:rPr lang="en-US" sz="490" dirty="0">
                <a:gradFill>
                  <a:gsLst>
                    <a:gs pos="0">
                      <a:srgbClr val="000000"/>
                    </a:gs>
                    <a:gs pos="100000">
                      <a:srgbClr val="000000"/>
                    </a:gs>
                  </a:gsLst>
                  <a:lin ang="0" scaled="0"/>
                </a:gradFill>
                <a:latin typeface="Calibri" panose="020F0502020204030204" pitchFamily="34" charset="0"/>
                <a:ea typeface="Calibri" panose="020F0502020204030204" pitchFamily="34" charset="0"/>
                <a:cs typeface="Times New Roman" panose="02020603050405020304" pitchFamily="18" charset="0"/>
              </a:rPr>
              <a:t>, Mark Driver, David Mitchell Smith, </a:t>
            </a:r>
            <a:r>
              <a:rPr lang="en-US" sz="490" dirty="0" err="1">
                <a:gradFill>
                  <a:gsLst>
                    <a:gs pos="0">
                      <a:srgbClr val="000000"/>
                    </a:gs>
                    <a:gs pos="100000">
                      <a:srgbClr val="000000"/>
                    </a:gs>
                  </a:gsLst>
                  <a:lin ang="0" scaled="0"/>
                </a:gradFill>
                <a:latin typeface="Calibri" panose="020F0502020204030204" pitchFamily="34" charset="0"/>
                <a:ea typeface="Calibri" panose="020F0502020204030204" pitchFamily="34" charset="0"/>
                <a:cs typeface="Times New Roman" panose="02020603050405020304" pitchFamily="18" charset="0"/>
              </a:rPr>
              <a:t>Kimihiko</a:t>
            </a:r>
            <a:r>
              <a:rPr lang="en-US" sz="490" dirty="0">
                <a:gradFill>
                  <a:gsLst>
                    <a:gs pos="0">
                      <a:srgbClr val="000000"/>
                    </a:gs>
                    <a:gs pos="100000">
                      <a:srgbClr val="000000"/>
                    </a:gs>
                  </a:gsLst>
                  <a:lin ang="0" scaled="0"/>
                </a:gradFill>
                <a:latin typeface="Calibri" panose="020F0502020204030204" pitchFamily="34" charset="0"/>
                <a:ea typeface="Calibri" panose="020F0502020204030204" pitchFamily="34" charset="0"/>
                <a:cs typeface="Times New Roman" panose="02020603050405020304" pitchFamily="18" charset="0"/>
              </a:rPr>
              <a:t> </a:t>
            </a:r>
            <a:r>
              <a:rPr lang="en-US" sz="490" dirty="0" err="1">
                <a:gradFill>
                  <a:gsLst>
                    <a:gs pos="0">
                      <a:srgbClr val="000000"/>
                    </a:gs>
                    <a:gs pos="100000">
                      <a:srgbClr val="000000"/>
                    </a:gs>
                  </a:gsLst>
                  <a:lin ang="0" scaled="0"/>
                </a:gradFill>
                <a:latin typeface="Calibri" panose="020F0502020204030204" pitchFamily="34" charset="0"/>
                <a:ea typeface="Calibri" panose="020F0502020204030204" pitchFamily="34" charset="0"/>
                <a:cs typeface="Times New Roman" panose="02020603050405020304" pitchFamily="18" charset="0"/>
              </a:rPr>
              <a:t>Iijima</a:t>
            </a:r>
            <a:r>
              <a:rPr lang="en-US" sz="490" dirty="0">
                <a:gradFill>
                  <a:gsLst>
                    <a:gs pos="0">
                      <a:srgbClr val="000000"/>
                    </a:gs>
                    <a:gs pos="100000">
                      <a:srgbClr val="000000"/>
                    </a:gs>
                  </a:gsLst>
                  <a:lin ang="0" scaled="0"/>
                </a:gradFill>
                <a:latin typeface="Calibri" panose="020F0502020204030204" pitchFamily="34" charset="0"/>
                <a:ea typeface="Calibri" panose="020F0502020204030204" pitchFamily="34" charset="0"/>
                <a:cs typeface="Times New Roman" panose="02020603050405020304" pitchFamily="18" charset="0"/>
              </a:rPr>
              <a:t>, Ross Altman,</a:t>
            </a:r>
            <a:r>
              <a:rPr lang="en-US" sz="490" b="1" dirty="0">
                <a:gradFill>
                  <a:gsLst>
                    <a:gs pos="0">
                      <a:srgbClr val="000000"/>
                    </a:gs>
                    <a:gs pos="100000">
                      <a:srgbClr val="000000"/>
                    </a:gs>
                  </a:gsLst>
                  <a:lin ang="0" scaled="0"/>
                </a:gradFill>
                <a:latin typeface="Calibri" panose="020F0502020204030204" pitchFamily="34" charset="0"/>
                <a:ea typeface="Calibri" panose="020F0502020204030204" pitchFamily="34" charset="0"/>
                <a:cs typeface="Times New Roman" panose="02020603050405020304" pitchFamily="18" charset="0"/>
              </a:rPr>
              <a:t> </a:t>
            </a:r>
            <a:r>
              <a:rPr lang="en-US" sz="490" dirty="0">
                <a:gradFill>
                  <a:gsLst>
                    <a:gs pos="0">
                      <a:srgbClr val="000000"/>
                    </a:gs>
                    <a:gs pos="100000">
                      <a:srgbClr val="000000"/>
                    </a:gs>
                  </a:gsLst>
                  <a:lin ang="0" scaled="0"/>
                </a:gradFill>
                <a:latin typeface="Calibri" panose="020F0502020204030204" pitchFamily="34" charset="0"/>
                <a:ea typeface="Calibri" panose="020F0502020204030204" pitchFamily="34" charset="0"/>
                <a:cs typeface="Times New Roman" panose="02020603050405020304" pitchFamily="18" charset="0"/>
              </a:rPr>
              <a:t>Jan, 7 2014.</a:t>
            </a:r>
          </a:p>
        </p:txBody>
      </p:sp>
      <p:sp>
        <p:nvSpPr>
          <p:cNvPr id="4" name="Rectangle 3"/>
          <p:cNvSpPr/>
          <p:nvPr/>
        </p:nvSpPr>
        <p:spPr>
          <a:xfrm>
            <a:off x="2824126" y="6419147"/>
            <a:ext cx="8784425" cy="246186"/>
          </a:xfrm>
          <a:prstGeom prst="rect">
            <a:avLst/>
          </a:prstGeom>
        </p:spPr>
        <p:txBody>
          <a:bodyPr wrap="square">
            <a:spAutoFit/>
          </a:bodyPr>
          <a:lstStyle/>
          <a:p>
            <a:pPr defTabSz="914192"/>
            <a:r>
              <a:rPr lang="en-US" sz="490" dirty="0">
                <a:gradFill>
                  <a:gsLst>
                    <a:gs pos="0">
                      <a:srgbClr val="000000"/>
                    </a:gs>
                    <a:gs pos="100000">
                      <a:srgbClr val="000000"/>
                    </a:gs>
                  </a:gsLst>
                  <a:lin ang="5400000" scaled="0"/>
                </a:gradFill>
              </a:rPr>
              <a:t>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p:txBody>
      </p:sp>
    </p:spTree>
    <p:extLst>
      <p:ext uri="{BB962C8B-B14F-4D97-AF65-F5344CB8AC3E}">
        <p14:creationId xmlns:p14="http://schemas.microsoft.com/office/powerpoint/2010/main" val="26753323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OpenStack Integration</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617474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Architecture Concept</a:t>
            </a:r>
            <a:endParaRPr lang="en-US" dirty="0"/>
          </a:p>
        </p:txBody>
      </p:sp>
      <p:pic>
        <p:nvPicPr>
          <p:cNvPr id="4" name="Picture 3"/>
          <p:cNvPicPr>
            <a:picLocks noChangeAspect="1"/>
          </p:cNvPicPr>
          <p:nvPr/>
        </p:nvPicPr>
        <p:blipFill>
          <a:blip r:embed="rId3"/>
          <a:stretch>
            <a:fillRect/>
          </a:stretch>
        </p:blipFill>
        <p:spPr>
          <a:xfrm>
            <a:off x="1507489" y="4320580"/>
            <a:ext cx="425898" cy="627056"/>
          </a:xfrm>
          <a:prstGeom prst="rect">
            <a:avLst/>
          </a:prstGeom>
        </p:spPr>
      </p:pic>
      <p:pic>
        <p:nvPicPr>
          <p:cNvPr id="7" name="Picture 6"/>
          <p:cNvPicPr>
            <a:picLocks noChangeAspect="1"/>
          </p:cNvPicPr>
          <p:nvPr/>
        </p:nvPicPr>
        <p:blipFill>
          <a:blip r:embed="rId4"/>
          <a:stretch>
            <a:fillRect/>
          </a:stretch>
        </p:blipFill>
        <p:spPr>
          <a:xfrm>
            <a:off x="4119411" y="3342332"/>
            <a:ext cx="541498" cy="602705"/>
          </a:xfrm>
          <a:prstGeom prst="rect">
            <a:avLst/>
          </a:prstGeom>
        </p:spPr>
      </p:pic>
      <p:pic>
        <p:nvPicPr>
          <p:cNvPr id="8" name="Picture 7"/>
          <p:cNvPicPr>
            <a:picLocks noChangeAspect="1"/>
          </p:cNvPicPr>
          <p:nvPr/>
        </p:nvPicPr>
        <p:blipFill>
          <a:blip r:embed="rId5"/>
          <a:stretch>
            <a:fillRect/>
          </a:stretch>
        </p:blipFill>
        <p:spPr>
          <a:xfrm>
            <a:off x="5786864" y="1577520"/>
            <a:ext cx="620594" cy="389627"/>
          </a:xfrm>
          <a:prstGeom prst="rect">
            <a:avLst/>
          </a:prstGeom>
        </p:spPr>
      </p:pic>
      <p:pic>
        <p:nvPicPr>
          <p:cNvPr id="9" name="Picture 8"/>
          <p:cNvPicPr>
            <a:picLocks noChangeAspect="1"/>
          </p:cNvPicPr>
          <p:nvPr/>
        </p:nvPicPr>
        <p:blipFill>
          <a:blip r:embed="rId6"/>
          <a:stretch>
            <a:fillRect/>
          </a:stretch>
        </p:blipFill>
        <p:spPr>
          <a:xfrm>
            <a:off x="5808159" y="6024846"/>
            <a:ext cx="578004" cy="651408"/>
          </a:xfrm>
          <a:prstGeom prst="rect">
            <a:avLst/>
          </a:prstGeom>
        </p:spPr>
      </p:pic>
      <p:pic>
        <p:nvPicPr>
          <p:cNvPr id="10" name="Picture 9"/>
          <p:cNvPicPr>
            <a:picLocks noChangeAspect="1"/>
          </p:cNvPicPr>
          <p:nvPr/>
        </p:nvPicPr>
        <p:blipFill>
          <a:blip r:embed="rId7"/>
          <a:stretch>
            <a:fillRect/>
          </a:stretch>
        </p:blipFill>
        <p:spPr>
          <a:xfrm>
            <a:off x="1507489" y="2565815"/>
            <a:ext cx="620594" cy="529649"/>
          </a:xfrm>
          <a:prstGeom prst="rect">
            <a:avLst/>
          </a:prstGeom>
        </p:spPr>
      </p:pic>
      <p:pic>
        <p:nvPicPr>
          <p:cNvPr id="11" name="Picture 10"/>
          <p:cNvPicPr>
            <a:picLocks noChangeAspect="1"/>
          </p:cNvPicPr>
          <p:nvPr/>
        </p:nvPicPr>
        <p:blipFill>
          <a:blip r:embed="rId8"/>
          <a:stretch>
            <a:fillRect/>
          </a:stretch>
        </p:blipFill>
        <p:spPr>
          <a:xfrm>
            <a:off x="7860812" y="3336244"/>
            <a:ext cx="371139" cy="614880"/>
          </a:xfrm>
          <a:prstGeom prst="rect">
            <a:avLst/>
          </a:prstGeom>
        </p:spPr>
      </p:pic>
      <p:pic>
        <p:nvPicPr>
          <p:cNvPr id="12" name="Picture 11"/>
          <p:cNvPicPr>
            <a:picLocks noChangeAspect="1"/>
          </p:cNvPicPr>
          <p:nvPr/>
        </p:nvPicPr>
        <p:blipFill>
          <a:blip r:embed="rId9"/>
          <a:stretch>
            <a:fillRect/>
          </a:stretch>
        </p:blipFill>
        <p:spPr>
          <a:xfrm>
            <a:off x="10402141" y="3345376"/>
            <a:ext cx="517161" cy="596617"/>
          </a:xfrm>
          <a:prstGeom prst="rect">
            <a:avLst/>
          </a:prstGeom>
        </p:spPr>
      </p:pic>
      <p:cxnSp>
        <p:nvCxnSpPr>
          <p:cNvPr id="14" name="Straight Arrow Connector 13"/>
          <p:cNvCxnSpPr/>
          <p:nvPr/>
        </p:nvCxnSpPr>
        <p:spPr>
          <a:xfrm>
            <a:off x="8425552" y="3554109"/>
            <a:ext cx="1835404"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2" idx="3"/>
          </p:cNvCxnSpPr>
          <p:nvPr/>
        </p:nvCxnSpPr>
        <p:spPr>
          <a:xfrm flipV="1">
            <a:off x="6801925" y="3912078"/>
            <a:ext cx="3459031" cy="196226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6590147" y="1718706"/>
            <a:ext cx="3670809" cy="148244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6448962" y="2078374"/>
            <a:ext cx="1129480" cy="126395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6474432" y="3951124"/>
            <a:ext cx="1104010" cy="161546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82" idx="0"/>
          </p:cNvCxnSpPr>
          <p:nvPr/>
        </p:nvCxnSpPr>
        <p:spPr>
          <a:xfrm flipH="1" flipV="1">
            <a:off x="6097161" y="2170264"/>
            <a:ext cx="18494" cy="339632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4885946" y="3554110"/>
            <a:ext cx="2692496"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flipV="1">
            <a:off x="4754480" y="3894705"/>
            <a:ext cx="1021019" cy="167188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4950482" y="2078376"/>
            <a:ext cx="757259" cy="85077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2231004" y="1661194"/>
            <a:ext cx="3273491" cy="88965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2089207" y="1898374"/>
            <a:ext cx="3415287" cy="235599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flipV="1">
            <a:off x="2021063" y="4729224"/>
            <a:ext cx="3416612" cy="103163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flipV="1">
            <a:off x="2215759" y="3018129"/>
            <a:ext cx="3329831" cy="254845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2072229" y="3739729"/>
            <a:ext cx="1853052" cy="75182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2220360" y="2745676"/>
            <a:ext cx="1704922" cy="5997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5526081" y="1058749"/>
            <a:ext cx="1142160" cy="615522"/>
          </a:xfrm>
          <a:prstGeom prst="rect">
            <a:avLst/>
          </a:prstGeom>
          <a:noFill/>
        </p:spPr>
        <p:txBody>
          <a:bodyPr wrap="none" lIns="179285" tIns="143428" rIns="179285" bIns="143428" rtlCol="0">
            <a:spAutoFit/>
          </a:bodyPr>
          <a:lstStyle/>
          <a:p>
            <a:pPr defTabSz="914367">
              <a:lnSpc>
                <a:spcPct val="90000"/>
              </a:lnSpc>
              <a:spcAft>
                <a:spcPts val="588"/>
              </a:spcAft>
            </a:pPr>
            <a:r>
              <a:rPr lang="en-IE" sz="2353" dirty="0">
                <a:solidFill>
                  <a:srgbClr val="00BCF2"/>
                </a:solidFill>
              </a:rPr>
              <a:t>Portal</a:t>
            </a:r>
          </a:p>
        </p:txBody>
      </p:sp>
      <p:sp>
        <p:nvSpPr>
          <p:cNvPr id="66" name="TextBox 65"/>
          <p:cNvSpPr txBox="1"/>
          <p:nvPr/>
        </p:nvSpPr>
        <p:spPr>
          <a:xfrm>
            <a:off x="1083935" y="2036961"/>
            <a:ext cx="1497380" cy="615522"/>
          </a:xfrm>
          <a:prstGeom prst="rect">
            <a:avLst/>
          </a:prstGeom>
          <a:noFill/>
        </p:spPr>
        <p:txBody>
          <a:bodyPr wrap="none" lIns="179285" tIns="143428" rIns="179285" bIns="143428" rtlCol="0">
            <a:spAutoFit/>
          </a:bodyPr>
          <a:lstStyle/>
          <a:p>
            <a:pPr defTabSz="914367">
              <a:lnSpc>
                <a:spcPct val="90000"/>
              </a:lnSpc>
              <a:spcAft>
                <a:spcPts val="588"/>
              </a:spcAft>
            </a:pPr>
            <a:r>
              <a:rPr lang="en-IE" sz="2353" dirty="0">
                <a:solidFill>
                  <a:srgbClr val="00BCF2"/>
                </a:solidFill>
              </a:rPr>
              <a:t>Network</a:t>
            </a:r>
          </a:p>
        </p:txBody>
      </p:sp>
      <p:sp>
        <p:nvSpPr>
          <p:cNvPr id="67" name="TextBox 66"/>
          <p:cNvSpPr txBox="1"/>
          <p:nvPr/>
        </p:nvSpPr>
        <p:spPr>
          <a:xfrm>
            <a:off x="1155476" y="3801773"/>
            <a:ext cx="1075528" cy="615522"/>
          </a:xfrm>
          <a:prstGeom prst="rect">
            <a:avLst/>
          </a:prstGeom>
          <a:noFill/>
        </p:spPr>
        <p:txBody>
          <a:bodyPr wrap="none" lIns="179285" tIns="143428" rIns="179285" bIns="143428" rtlCol="0">
            <a:spAutoFit/>
          </a:bodyPr>
          <a:lstStyle/>
          <a:p>
            <a:pPr defTabSz="914367">
              <a:lnSpc>
                <a:spcPct val="90000"/>
              </a:lnSpc>
              <a:spcAft>
                <a:spcPts val="588"/>
              </a:spcAft>
            </a:pPr>
            <a:r>
              <a:rPr lang="en-IE" sz="2353" dirty="0">
                <a:solidFill>
                  <a:srgbClr val="00BCF2"/>
                </a:solidFill>
              </a:rPr>
              <a:t>Block</a:t>
            </a:r>
          </a:p>
        </p:txBody>
      </p:sp>
      <p:sp>
        <p:nvSpPr>
          <p:cNvPr id="73" name="TextBox 72"/>
          <p:cNvSpPr txBox="1"/>
          <p:nvPr/>
        </p:nvSpPr>
        <p:spPr>
          <a:xfrm>
            <a:off x="10214705" y="2864260"/>
            <a:ext cx="963954" cy="615522"/>
          </a:xfrm>
          <a:prstGeom prst="rect">
            <a:avLst/>
          </a:prstGeom>
          <a:noFill/>
        </p:spPr>
        <p:txBody>
          <a:bodyPr wrap="none" lIns="179285" tIns="143428" rIns="179285" bIns="143428" rtlCol="0">
            <a:spAutoFit/>
          </a:bodyPr>
          <a:lstStyle/>
          <a:p>
            <a:pPr defTabSz="914367">
              <a:lnSpc>
                <a:spcPct val="90000"/>
              </a:lnSpc>
              <a:spcAft>
                <a:spcPts val="588"/>
              </a:spcAft>
            </a:pPr>
            <a:r>
              <a:rPr lang="en-IE" sz="2353" dirty="0">
                <a:solidFill>
                  <a:srgbClr val="00BCF2"/>
                </a:solidFill>
              </a:rPr>
              <a:t>Blob</a:t>
            </a:r>
          </a:p>
        </p:txBody>
      </p:sp>
      <p:sp>
        <p:nvSpPr>
          <p:cNvPr id="74" name="TextBox 73"/>
          <p:cNvSpPr txBox="1"/>
          <p:nvPr/>
        </p:nvSpPr>
        <p:spPr>
          <a:xfrm>
            <a:off x="7517674" y="2791978"/>
            <a:ext cx="1190248" cy="615522"/>
          </a:xfrm>
          <a:prstGeom prst="rect">
            <a:avLst/>
          </a:prstGeom>
          <a:noFill/>
        </p:spPr>
        <p:txBody>
          <a:bodyPr wrap="none" lIns="179285" tIns="143428" rIns="179285" bIns="143428" rtlCol="0">
            <a:spAutoFit/>
          </a:bodyPr>
          <a:lstStyle/>
          <a:p>
            <a:pPr defTabSz="914367">
              <a:lnSpc>
                <a:spcPct val="90000"/>
              </a:lnSpc>
              <a:spcAft>
                <a:spcPts val="588"/>
              </a:spcAft>
            </a:pPr>
            <a:r>
              <a:rPr lang="en-IE" sz="2353" dirty="0">
                <a:solidFill>
                  <a:srgbClr val="00BCF2"/>
                </a:solidFill>
              </a:rPr>
              <a:t>Image</a:t>
            </a:r>
          </a:p>
        </p:txBody>
      </p:sp>
      <p:sp>
        <p:nvSpPr>
          <p:cNvPr id="77" name="TextBox 76"/>
          <p:cNvSpPr txBox="1"/>
          <p:nvPr/>
        </p:nvSpPr>
        <p:spPr>
          <a:xfrm>
            <a:off x="3727751" y="2813478"/>
            <a:ext cx="1591732" cy="615522"/>
          </a:xfrm>
          <a:prstGeom prst="rect">
            <a:avLst/>
          </a:prstGeom>
          <a:noFill/>
        </p:spPr>
        <p:txBody>
          <a:bodyPr wrap="none" lIns="179285" tIns="143428" rIns="179285" bIns="143428" rtlCol="0">
            <a:spAutoFit/>
          </a:bodyPr>
          <a:lstStyle/>
          <a:p>
            <a:pPr defTabSz="914367">
              <a:lnSpc>
                <a:spcPct val="90000"/>
              </a:lnSpc>
              <a:spcAft>
                <a:spcPts val="588"/>
              </a:spcAft>
            </a:pPr>
            <a:r>
              <a:rPr lang="en-IE" sz="2353" dirty="0">
                <a:solidFill>
                  <a:srgbClr val="00BCF2"/>
                </a:solidFill>
              </a:rPr>
              <a:t>Compute</a:t>
            </a:r>
          </a:p>
        </p:txBody>
      </p:sp>
      <p:sp>
        <p:nvSpPr>
          <p:cNvPr id="82" name="TextBox 81"/>
          <p:cNvSpPr txBox="1"/>
          <p:nvPr/>
        </p:nvSpPr>
        <p:spPr>
          <a:xfrm>
            <a:off x="5429384" y="5566585"/>
            <a:ext cx="1372541" cy="615522"/>
          </a:xfrm>
          <a:prstGeom prst="rect">
            <a:avLst/>
          </a:prstGeom>
          <a:noFill/>
        </p:spPr>
        <p:txBody>
          <a:bodyPr wrap="none" lIns="179285" tIns="143428" rIns="179285" bIns="143428" rtlCol="0">
            <a:spAutoFit/>
          </a:bodyPr>
          <a:lstStyle/>
          <a:p>
            <a:pPr defTabSz="914367">
              <a:lnSpc>
                <a:spcPct val="90000"/>
              </a:lnSpc>
              <a:spcAft>
                <a:spcPts val="588"/>
              </a:spcAft>
            </a:pPr>
            <a:r>
              <a:rPr lang="en-IE" sz="2353" dirty="0">
                <a:solidFill>
                  <a:srgbClr val="00BCF2"/>
                </a:solidFill>
              </a:rPr>
              <a:t>Identity</a:t>
            </a:r>
          </a:p>
        </p:txBody>
      </p:sp>
    </p:spTree>
    <p:extLst>
      <p:ext uri="{BB962C8B-B14F-4D97-AF65-F5344CB8AC3E}">
        <p14:creationId xmlns:p14="http://schemas.microsoft.com/office/powerpoint/2010/main" val="716838005"/>
      </p:ext>
    </p:extLst>
  </p:cSld>
  <p:clrMapOvr>
    <a:masterClrMapping/>
  </p:clrMapOvr>
  <p:transition spd="slow">
    <p:pu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Hyper-V Nova Compute</a:t>
            </a:r>
            <a:endParaRPr lang="en-US" dirty="0"/>
          </a:p>
        </p:txBody>
      </p:sp>
      <p:sp>
        <p:nvSpPr>
          <p:cNvPr id="3" name="Content Placeholder 2"/>
          <p:cNvSpPr>
            <a:spLocks noGrp="1"/>
          </p:cNvSpPr>
          <p:nvPr>
            <p:ph idx="1"/>
          </p:nvPr>
        </p:nvSpPr>
        <p:spPr>
          <a:prstGeom prst="rect">
            <a:avLst/>
          </a:prstGeom>
        </p:spPr>
        <p:txBody>
          <a:bodyPr>
            <a:normAutofit fontScale="92500" lnSpcReduction="10000"/>
          </a:bodyPr>
          <a:lstStyle/>
          <a:p>
            <a:r>
              <a:rPr lang="en-US" dirty="0" smtClean="0"/>
              <a:t>Mature driver, available since Folsom</a:t>
            </a:r>
          </a:p>
          <a:p>
            <a:r>
              <a:rPr lang="en-US" dirty="0">
                <a:hlinkClick r:id="rId2"/>
              </a:rPr>
              <a:t>http</a:t>
            </a:r>
            <a:r>
              <a:rPr lang="en-US" dirty="0" smtClean="0">
                <a:hlinkClick r:id="rId2"/>
              </a:rPr>
              <a:t>://cloudbase.it/openstack-compute-installer</a:t>
            </a:r>
            <a:endParaRPr lang="en-US" dirty="0"/>
          </a:p>
          <a:p>
            <a:r>
              <a:rPr lang="en-US" dirty="0" smtClean="0"/>
              <a:t>Rich feature set, Nova group B hypervisor</a:t>
            </a:r>
          </a:p>
          <a:p>
            <a:r>
              <a:rPr lang="en-US" dirty="0" smtClean="0"/>
              <a:t>Notable upcoming features:</a:t>
            </a:r>
          </a:p>
          <a:p>
            <a:pPr lvl="1"/>
            <a:r>
              <a:rPr lang="en-US" dirty="0" err="1" smtClean="0"/>
              <a:t>vNIC</a:t>
            </a:r>
            <a:r>
              <a:rPr lang="en-US" dirty="0" smtClean="0"/>
              <a:t> hot plug</a:t>
            </a:r>
          </a:p>
          <a:p>
            <a:pPr lvl="1"/>
            <a:r>
              <a:rPr lang="en-US" dirty="0" smtClean="0"/>
              <a:t>Compute, networking and storage </a:t>
            </a:r>
            <a:r>
              <a:rPr lang="en-US" dirty="0" err="1" smtClean="0"/>
              <a:t>QoS</a:t>
            </a:r>
            <a:endParaRPr lang="en-US" dirty="0" smtClean="0"/>
          </a:p>
          <a:p>
            <a:pPr lvl="1"/>
            <a:r>
              <a:rPr lang="en-US" dirty="0" smtClean="0"/>
              <a:t>Failover clustering (hello pets!)</a:t>
            </a:r>
          </a:p>
          <a:p>
            <a:pPr lvl="1"/>
            <a:r>
              <a:rPr lang="en-US" dirty="0" err="1" smtClean="0"/>
              <a:t>vNuma</a:t>
            </a:r>
            <a:endParaRPr lang="en-US" dirty="0" smtClean="0"/>
          </a:p>
          <a:p>
            <a:pPr lvl="1"/>
            <a:r>
              <a:rPr lang="en-US" dirty="0" err="1" smtClean="0"/>
              <a:t>vTPM</a:t>
            </a:r>
            <a:r>
              <a:rPr lang="en-US" dirty="0" smtClean="0"/>
              <a:t> (shielded VMs)</a:t>
            </a:r>
          </a:p>
          <a:p>
            <a:pPr lvl="1"/>
            <a:r>
              <a:rPr lang="en-US" dirty="0" smtClean="0"/>
              <a:t>UEFI </a:t>
            </a:r>
            <a:r>
              <a:rPr lang="en-US" dirty="0" err="1" smtClean="0"/>
              <a:t>SecureBoot</a:t>
            </a:r>
            <a:r>
              <a:rPr lang="en-US" dirty="0" smtClean="0"/>
              <a:t> (Windows and Linux)</a:t>
            </a:r>
          </a:p>
          <a:p>
            <a:pPr lvl="1"/>
            <a:r>
              <a:rPr lang="en-US" dirty="0" err="1" smtClean="0"/>
              <a:t>Fibre</a:t>
            </a:r>
            <a:r>
              <a:rPr lang="en-US" dirty="0" smtClean="0"/>
              <a:t> channel volumes</a:t>
            </a:r>
          </a:p>
          <a:p>
            <a:pPr lvl="1"/>
            <a:endParaRPr lang="en-US" dirty="0" smtClean="0"/>
          </a:p>
          <a:p>
            <a:endParaRPr lang="en-US" dirty="0" smtClean="0"/>
          </a:p>
        </p:txBody>
      </p:sp>
    </p:spTree>
    <p:extLst>
      <p:ext uri="{BB962C8B-B14F-4D97-AF65-F5344CB8AC3E}">
        <p14:creationId xmlns:p14="http://schemas.microsoft.com/office/powerpoint/2010/main" val="2844176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Neutron</a:t>
            </a:r>
            <a:endParaRPr lang="en-US" dirty="0"/>
          </a:p>
        </p:txBody>
      </p:sp>
      <p:sp>
        <p:nvSpPr>
          <p:cNvPr id="3" name="Content Placeholder 2"/>
          <p:cNvSpPr>
            <a:spLocks noGrp="1"/>
          </p:cNvSpPr>
          <p:nvPr>
            <p:ph idx="1"/>
          </p:nvPr>
        </p:nvSpPr>
        <p:spPr/>
        <p:txBody>
          <a:bodyPr/>
          <a:lstStyle/>
          <a:p>
            <a:r>
              <a:rPr lang="en-US" dirty="0" smtClean="0"/>
              <a:t>Hyper-V plugin is part of Neutron since Jan 2013</a:t>
            </a:r>
          </a:p>
          <a:p>
            <a:r>
              <a:rPr lang="en-US" dirty="0" smtClean="0"/>
              <a:t>Supported network types:</a:t>
            </a:r>
          </a:p>
          <a:p>
            <a:pPr lvl="1"/>
            <a:r>
              <a:rPr lang="en-US" dirty="0" smtClean="0"/>
              <a:t>VLAN</a:t>
            </a:r>
          </a:p>
          <a:p>
            <a:pPr lvl="1"/>
            <a:r>
              <a:rPr lang="en-US" dirty="0" smtClean="0"/>
              <a:t>Flat</a:t>
            </a:r>
          </a:p>
          <a:p>
            <a:pPr lvl="1"/>
            <a:r>
              <a:rPr lang="en-US" dirty="0" smtClean="0"/>
              <a:t>Local</a:t>
            </a:r>
          </a:p>
          <a:p>
            <a:pPr lvl="1"/>
            <a:r>
              <a:rPr lang="en-US" dirty="0" smtClean="0"/>
              <a:t>NVGRE</a:t>
            </a:r>
          </a:p>
          <a:p>
            <a:r>
              <a:rPr lang="en-US" dirty="0" smtClean="0"/>
              <a:t>Plugin / agent model</a:t>
            </a:r>
          </a:p>
          <a:p>
            <a:pPr lvl="1"/>
            <a:r>
              <a:rPr lang="en-US" dirty="0" smtClean="0"/>
              <a:t>ML2 plugin runs in </a:t>
            </a:r>
            <a:r>
              <a:rPr lang="en-US" dirty="0"/>
              <a:t>n</a:t>
            </a:r>
            <a:r>
              <a:rPr lang="en-US" dirty="0" smtClean="0"/>
              <a:t>eutron-server (controller)</a:t>
            </a:r>
          </a:p>
          <a:p>
            <a:pPr lvl="1"/>
            <a:r>
              <a:rPr lang="en-US" dirty="0" smtClean="0"/>
              <a:t>Agent runs on each Hyper-V compute node</a:t>
            </a:r>
            <a:endParaRPr lang="en-US" dirty="0"/>
          </a:p>
        </p:txBody>
      </p:sp>
    </p:spTree>
    <p:extLst>
      <p:ext uri="{BB962C8B-B14F-4D97-AF65-F5344CB8AC3E}">
        <p14:creationId xmlns:p14="http://schemas.microsoft.com/office/powerpoint/2010/main" val="40970780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Neutron</a:t>
            </a:r>
            <a:endParaRPr lang="en-US" dirty="0"/>
          </a:p>
        </p:txBody>
      </p:sp>
      <p:sp>
        <p:nvSpPr>
          <p:cNvPr id="3" name="Content Placeholder 2"/>
          <p:cNvSpPr>
            <a:spLocks noGrp="1"/>
          </p:cNvSpPr>
          <p:nvPr>
            <p:ph idx="1"/>
          </p:nvPr>
        </p:nvSpPr>
        <p:spPr/>
        <p:txBody>
          <a:bodyPr>
            <a:normAutofit/>
          </a:bodyPr>
          <a:lstStyle/>
          <a:p>
            <a:r>
              <a:rPr lang="en-US" dirty="0" smtClean="0"/>
              <a:t>Neutron ML2 agent works side by side with Open </a:t>
            </a:r>
            <a:r>
              <a:rPr lang="en-US" dirty="0" err="1" smtClean="0"/>
              <a:t>vSwitch</a:t>
            </a:r>
            <a:r>
              <a:rPr lang="en-US" dirty="0" smtClean="0"/>
              <a:t>!!</a:t>
            </a:r>
          </a:p>
          <a:p>
            <a:r>
              <a:rPr lang="en-US" b="1" dirty="0" smtClean="0"/>
              <a:t>You can use the OVS agent with Hyper-V agents</a:t>
            </a:r>
            <a:r>
              <a:rPr lang="en-US" dirty="0" smtClean="0"/>
              <a:t> (or vice versa)</a:t>
            </a:r>
          </a:p>
          <a:p>
            <a:pPr lvl="1"/>
            <a:r>
              <a:rPr lang="en-US" dirty="0" smtClean="0"/>
              <a:t>Limited to compatible L2 protocols: Flat / VLAN</a:t>
            </a:r>
          </a:p>
          <a:p>
            <a:r>
              <a:rPr lang="en-US" b="1" dirty="0" smtClean="0"/>
              <a:t>You can use the L3 and DHCP agents with the Hyper-V plugin</a:t>
            </a:r>
          </a:p>
          <a:p>
            <a:pPr lvl="1"/>
            <a:r>
              <a:rPr lang="en-US" dirty="0" smtClean="0"/>
              <a:t>Using the OVS L2 agent on the other networking nodes</a:t>
            </a:r>
          </a:p>
          <a:p>
            <a:r>
              <a:rPr lang="en-US" dirty="0" smtClean="0"/>
              <a:t>Great for interoperability (e.g. KVM + Hyper-V)</a:t>
            </a:r>
          </a:p>
          <a:p>
            <a:pPr marL="349250" lvl="1" indent="0">
              <a:buNone/>
            </a:pPr>
            <a:r>
              <a:rPr lang="en-US" dirty="0" smtClean="0"/>
              <a:t> </a:t>
            </a:r>
          </a:p>
        </p:txBody>
      </p:sp>
    </p:spTree>
    <p:extLst>
      <p:ext uri="{BB962C8B-B14F-4D97-AF65-F5344CB8AC3E}">
        <p14:creationId xmlns:p14="http://schemas.microsoft.com/office/powerpoint/2010/main" val="10409242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a:t>
            </a:r>
            <a:r>
              <a:rPr lang="en-US" dirty="0" err="1" smtClean="0"/>
              <a:t>vSwitch</a:t>
            </a:r>
            <a:r>
              <a:rPr lang="en-US" dirty="0" smtClean="0"/>
              <a:t> on Hyper-V</a:t>
            </a:r>
            <a:endParaRPr lang="en-US" dirty="0"/>
          </a:p>
        </p:txBody>
      </p:sp>
      <p:sp>
        <p:nvSpPr>
          <p:cNvPr id="3" name="Content Placeholder 2"/>
          <p:cNvSpPr>
            <a:spLocks noGrp="1"/>
          </p:cNvSpPr>
          <p:nvPr>
            <p:ph idx="1"/>
          </p:nvPr>
        </p:nvSpPr>
        <p:spPr/>
        <p:txBody>
          <a:bodyPr>
            <a:normAutofit/>
          </a:bodyPr>
          <a:lstStyle/>
          <a:p>
            <a:r>
              <a:rPr lang="en-US" b="1" dirty="0" smtClean="0"/>
              <a:t>OVS has been fully ported to Hyper-V!</a:t>
            </a:r>
          </a:p>
          <a:p>
            <a:pPr lvl="1"/>
            <a:r>
              <a:rPr lang="en-US" dirty="0" smtClean="0"/>
              <a:t>community effort between </a:t>
            </a:r>
            <a:r>
              <a:rPr lang="en-US" dirty="0" err="1" smtClean="0"/>
              <a:t>Cloudbase</a:t>
            </a:r>
            <a:r>
              <a:rPr lang="en-US" dirty="0" smtClean="0"/>
              <a:t> Solutions and VMWare</a:t>
            </a:r>
          </a:p>
          <a:p>
            <a:pPr lvl="1"/>
            <a:r>
              <a:rPr lang="en-US" dirty="0" smtClean="0"/>
              <a:t>2012 R2 and 2016</a:t>
            </a:r>
          </a:p>
          <a:p>
            <a:r>
              <a:rPr lang="en-US" dirty="0" smtClean="0"/>
              <a:t>Code available upstream: Apache 2</a:t>
            </a:r>
          </a:p>
          <a:p>
            <a:r>
              <a:rPr lang="en-US" dirty="0" smtClean="0"/>
              <a:t>Full CLI and OVSDB compatibility with Linux</a:t>
            </a:r>
          </a:p>
          <a:p>
            <a:r>
              <a:rPr lang="en-US" dirty="0" smtClean="0"/>
              <a:t>Available starting with OVS 2.4</a:t>
            </a:r>
          </a:p>
          <a:p>
            <a:r>
              <a:rPr lang="en-US" dirty="0">
                <a:hlinkClick r:id="rId2"/>
              </a:rPr>
              <a:t>http://www.cloudbase.it/open-vswitch-on-hyper-v</a:t>
            </a:r>
            <a:r>
              <a:rPr lang="en-US" dirty="0" smtClean="0">
                <a:hlinkClick r:id="rId2"/>
              </a:rPr>
              <a:t>/</a:t>
            </a:r>
            <a:endParaRPr lang="en-US" dirty="0" smtClean="0"/>
          </a:p>
          <a:p>
            <a:r>
              <a:rPr lang="en-US" dirty="0" smtClean="0"/>
              <a:t>Neutron OVS ML2 agent already ported to Windows</a:t>
            </a:r>
          </a:p>
          <a:p>
            <a:r>
              <a:rPr lang="en-US" dirty="0" smtClean="0"/>
              <a:t>Alternative to the Hyper-V native SDN stack</a:t>
            </a:r>
            <a:endParaRPr lang="en-US" dirty="0"/>
          </a:p>
          <a:p>
            <a:endParaRPr lang="en-US" dirty="0"/>
          </a:p>
        </p:txBody>
      </p:sp>
      <p:pic>
        <p:nvPicPr>
          <p:cNvPr id="4" name="Picture 3"/>
          <p:cNvPicPr>
            <a:picLocks noChangeAspect="1"/>
          </p:cNvPicPr>
          <p:nvPr/>
        </p:nvPicPr>
        <p:blipFill>
          <a:blip r:embed="rId3"/>
          <a:stretch>
            <a:fillRect/>
          </a:stretch>
        </p:blipFill>
        <p:spPr>
          <a:xfrm>
            <a:off x="9585596" y="2888048"/>
            <a:ext cx="1955800" cy="1270000"/>
          </a:xfrm>
          <a:prstGeom prst="rect">
            <a:avLst/>
          </a:prstGeom>
        </p:spPr>
      </p:pic>
    </p:spTree>
    <p:extLst>
      <p:ext uri="{BB962C8B-B14F-4D97-AF65-F5344CB8AC3E}">
        <p14:creationId xmlns:p14="http://schemas.microsoft.com/office/powerpoint/2010/main" val="15628876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Who are we?</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015203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Cinder volume on Windows iSCSI / SMB3</a:t>
            </a:r>
            <a:endParaRPr lang="en-US" dirty="0"/>
          </a:p>
        </p:txBody>
      </p:sp>
      <p:sp>
        <p:nvSpPr>
          <p:cNvPr id="3" name="Content Placeholder 2"/>
          <p:cNvSpPr>
            <a:spLocks noGrp="1"/>
          </p:cNvSpPr>
          <p:nvPr>
            <p:ph idx="1"/>
          </p:nvPr>
        </p:nvSpPr>
        <p:spPr/>
        <p:txBody>
          <a:bodyPr/>
          <a:lstStyle/>
          <a:p>
            <a:r>
              <a:rPr lang="en-US" dirty="0" smtClean="0"/>
              <a:t>Cinder includes drivers for Windows Server 2012 / 2012 R2 / 2016</a:t>
            </a:r>
          </a:p>
          <a:p>
            <a:pPr lvl="1"/>
            <a:r>
              <a:rPr lang="en-US" dirty="0" smtClean="0"/>
              <a:t>iSCSI</a:t>
            </a:r>
          </a:p>
          <a:p>
            <a:pPr lvl="1"/>
            <a:r>
              <a:rPr lang="en-US" dirty="0" smtClean="0"/>
              <a:t>SMB3 (recommended for Hyper-V)</a:t>
            </a:r>
          </a:p>
          <a:p>
            <a:r>
              <a:rPr lang="en-US" dirty="0" smtClean="0"/>
              <a:t>Installer available for Windows</a:t>
            </a:r>
          </a:p>
          <a:p>
            <a:r>
              <a:rPr lang="en-US" dirty="0" smtClean="0"/>
              <a:t>Supports </a:t>
            </a:r>
            <a:r>
              <a:rPr lang="en-US" i="1" dirty="0" smtClean="0"/>
              <a:t>Storage Spaces</a:t>
            </a:r>
            <a:r>
              <a:rPr lang="en-US" dirty="0" smtClean="0"/>
              <a:t> and </a:t>
            </a:r>
            <a:r>
              <a:rPr lang="en-US" i="1" dirty="0" smtClean="0"/>
              <a:t>Storage Spaces Direct </a:t>
            </a:r>
            <a:r>
              <a:rPr lang="en-US" dirty="0" smtClean="0"/>
              <a:t>(Calabria)</a:t>
            </a:r>
          </a:p>
          <a:p>
            <a:r>
              <a:rPr lang="en-US" dirty="0">
                <a:hlinkClick r:id="rId2"/>
              </a:rPr>
              <a:t>http://www.cloudbase.it/cinder-volume-on-windows-storage-server-2012</a:t>
            </a:r>
            <a:r>
              <a:rPr lang="en-US" dirty="0" smtClean="0">
                <a:hlinkClick r:id="rId2"/>
              </a:rPr>
              <a:t>/</a:t>
            </a:r>
            <a:endParaRPr lang="en-US" dirty="0" smtClean="0"/>
          </a:p>
          <a:p>
            <a:r>
              <a:rPr lang="en-US" dirty="0" smtClean="0"/>
              <a:t>Deployment easily integrated with Puppet, Juju, Chef, </a:t>
            </a:r>
            <a:r>
              <a:rPr lang="en-US" dirty="0" err="1" smtClean="0"/>
              <a:t>SaltStack</a:t>
            </a:r>
            <a:r>
              <a:rPr lang="en-US" dirty="0" smtClean="0"/>
              <a:t>, </a:t>
            </a:r>
            <a:r>
              <a:rPr lang="en-US" dirty="0" err="1" smtClean="0"/>
              <a:t>etc</a:t>
            </a:r>
            <a:endParaRPr lang="en-US" dirty="0" smtClean="0"/>
          </a:p>
          <a:p>
            <a:endParaRPr lang="en-US" dirty="0" smtClean="0"/>
          </a:p>
        </p:txBody>
      </p:sp>
    </p:spTree>
    <p:extLst>
      <p:ext uri="{BB962C8B-B14F-4D97-AF65-F5344CB8AC3E}">
        <p14:creationId xmlns:p14="http://schemas.microsoft.com/office/powerpoint/2010/main" val="42057725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Keystone &amp; Active Directory</a:t>
            </a:r>
            <a:endParaRPr lang="en-US" dirty="0"/>
          </a:p>
        </p:txBody>
      </p:sp>
      <p:sp>
        <p:nvSpPr>
          <p:cNvPr id="3" name="Content Placeholder 2"/>
          <p:cNvSpPr>
            <a:spLocks noGrp="1"/>
          </p:cNvSpPr>
          <p:nvPr>
            <p:ph idx="1"/>
          </p:nvPr>
        </p:nvSpPr>
        <p:spPr/>
        <p:txBody>
          <a:bodyPr/>
          <a:lstStyle/>
          <a:p>
            <a:r>
              <a:rPr lang="en-US" dirty="0" smtClean="0"/>
              <a:t>Keystone fully supports partial and full integration with Active Directory</a:t>
            </a:r>
          </a:p>
          <a:p>
            <a:r>
              <a:rPr lang="en-US" dirty="0" smtClean="0"/>
              <a:t>AD is the 3</a:t>
            </a:r>
            <a:r>
              <a:rPr lang="en-US" baseline="30000" dirty="0" smtClean="0"/>
              <a:t>rd</a:t>
            </a:r>
            <a:r>
              <a:rPr lang="en-US" dirty="0" smtClean="0"/>
              <a:t> most common backing store for Keystone deployments today</a:t>
            </a:r>
          </a:p>
          <a:p>
            <a:endParaRPr lang="en-US" dirty="0"/>
          </a:p>
        </p:txBody>
      </p:sp>
    </p:spTree>
    <p:extLst>
      <p:ext uri="{BB962C8B-B14F-4D97-AF65-F5344CB8AC3E}">
        <p14:creationId xmlns:p14="http://schemas.microsoft.com/office/powerpoint/2010/main" val="27406806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Windows OpenStack support</a:t>
            </a:r>
            <a:endParaRPr lang="en-US" dirty="0"/>
          </a:p>
        </p:txBody>
      </p:sp>
      <p:sp>
        <p:nvSpPr>
          <p:cNvPr id="3" name="Content Placeholder 2"/>
          <p:cNvSpPr>
            <a:spLocks noGrp="1"/>
          </p:cNvSpPr>
          <p:nvPr>
            <p:ph idx="1"/>
          </p:nvPr>
        </p:nvSpPr>
        <p:spPr/>
        <p:txBody>
          <a:bodyPr/>
          <a:lstStyle/>
          <a:p>
            <a:r>
              <a:rPr lang="en-US" dirty="0" smtClean="0"/>
              <a:t>Ceilometer</a:t>
            </a:r>
          </a:p>
          <a:p>
            <a:pPr lvl="1"/>
            <a:r>
              <a:rPr lang="en-US" dirty="0" smtClean="0"/>
              <a:t>Compute inspector</a:t>
            </a:r>
          </a:p>
          <a:p>
            <a:pPr lvl="1"/>
            <a:endParaRPr lang="en-US" dirty="0" smtClean="0"/>
          </a:p>
          <a:p>
            <a:r>
              <a:rPr lang="en-US" dirty="0" smtClean="0"/>
              <a:t>Manila</a:t>
            </a:r>
          </a:p>
          <a:p>
            <a:pPr lvl="1"/>
            <a:r>
              <a:rPr lang="en-US" dirty="0" smtClean="0"/>
              <a:t>Windows file server</a:t>
            </a:r>
          </a:p>
          <a:p>
            <a:pPr lvl="1"/>
            <a:r>
              <a:rPr lang="en-US" dirty="0" smtClean="0"/>
              <a:t>Coming in Liberty</a:t>
            </a:r>
            <a:endParaRPr lang="en-US" dirty="0"/>
          </a:p>
        </p:txBody>
      </p:sp>
    </p:spTree>
    <p:extLst>
      <p:ext uri="{BB962C8B-B14F-4D97-AF65-F5344CB8AC3E}">
        <p14:creationId xmlns:p14="http://schemas.microsoft.com/office/powerpoint/2010/main" val="15800480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As A Guest - Windows Cloud-</a:t>
            </a:r>
            <a:r>
              <a:rPr lang="en-US" dirty="0" err="1" smtClean="0"/>
              <a:t>Init</a:t>
            </a:r>
            <a:endParaRPr lang="en-US" dirty="0"/>
          </a:p>
        </p:txBody>
      </p:sp>
      <p:sp>
        <p:nvSpPr>
          <p:cNvPr id="3" name="Content Placeholder 2"/>
          <p:cNvSpPr>
            <a:spLocks noGrp="1"/>
          </p:cNvSpPr>
          <p:nvPr>
            <p:ph idx="1"/>
          </p:nvPr>
        </p:nvSpPr>
        <p:spPr/>
        <p:txBody>
          <a:bodyPr/>
          <a:lstStyle/>
          <a:p>
            <a:r>
              <a:rPr lang="en-US" dirty="0" smtClean="0"/>
              <a:t>Cloudbase-</a:t>
            </a:r>
            <a:r>
              <a:rPr lang="en-US" dirty="0" err="1" smtClean="0"/>
              <a:t>init</a:t>
            </a:r>
            <a:r>
              <a:rPr lang="en-US" dirty="0" smtClean="0"/>
              <a:t> (aka Windows Cloud-</a:t>
            </a:r>
            <a:r>
              <a:rPr lang="en-US" dirty="0" err="1" smtClean="0"/>
              <a:t>Init</a:t>
            </a:r>
            <a:r>
              <a:rPr lang="en-US" dirty="0" smtClean="0"/>
              <a:t>)</a:t>
            </a:r>
          </a:p>
          <a:p>
            <a:pPr lvl="1"/>
            <a:r>
              <a:rPr lang="en-US" dirty="0" smtClean="0"/>
              <a:t>Similar to the Linux cloud-</a:t>
            </a:r>
            <a:r>
              <a:rPr lang="en-US" dirty="0" err="1" smtClean="0"/>
              <a:t>init</a:t>
            </a:r>
            <a:endParaRPr lang="en-US" dirty="0" smtClean="0"/>
          </a:p>
          <a:p>
            <a:pPr lvl="1"/>
            <a:r>
              <a:rPr lang="en-US" dirty="0" smtClean="0"/>
              <a:t>License: Apache 2</a:t>
            </a:r>
          </a:p>
          <a:p>
            <a:r>
              <a:rPr lang="en-US" dirty="0" smtClean="0"/>
              <a:t>Upcoming Cloud-</a:t>
            </a:r>
            <a:r>
              <a:rPr lang="en-US" dirty="0" err="1" smtClean="0"/>
              <a:t>Init</a:t>
            </a:r>
            <a:r>
              <a:rPr lang="en-US" dirty="0" smtClean="0"/>
              <a:t> v2</a:t>
            </a:r>
          </a:p>
          <a:p>
            <a:pPr lvl="1"/>
            <a:r>
              <a:rPr lang="en-US" dirty="0" smtClean="0"/>
              <a:t>Full rewrite, merging Cloud-</a:t>
            </a:r>
            <a:r>
              <a:rPr lang="en-US" dirty="0" err="1" smtClean="0"/>
              <a:t>Init</a:t>
            </a:r>
            <a:r>
              <a:rPr lang="en-US" dirty="0" smtClean="0"/>
              <a:t> and </a:t>
            </a:r>
            <a:r>
              <a:rPr lang="en-US" dirty="0" err="1" smtClean="0"/>
              <a:t>Cloudbase-Init</a:t>
            </a:r>
            <a:r>
              <a:rPr lang="en-US" dirty="0" smtClean="0"/>
              <a:t> efforts and teams</a:t>
            </a:r>
          </a:p>
          <a:p>
            <a:r>
              <a:rPr lang="en-US" dirty="0" smtClean="0"/>
              <a:t>Supported data sources:</a:t>
            </a:r>
          </a:p>
          <a:p>
            <a:pPr lvl="1"/>
            <a:r>
              <a:rPr lang="en-US" dirty="0" smtClean="0"/>
              <a:t>OpenStack HTTP</a:t>
            </a:r>
          </a:p>
          <a:p>
            <a:pPr lvl="1"/>
            <a:r>
              <a:rPr lang="en-US" dirty="0" err="1" smtClean="0"/>
              <a:t>ConfigDrive</a:t>
            </a:r>
            <a:endParaRPr lang="en-US" dirty="0" smtClean="0"/>
          </a:p>
          <a:p>
            <a:pPr lvl="1"/>
            <a:r>
              <a:rPr lang="en-US" dirty="0" smtClean="0"/>
              <a:t>EC2</a:t>
            </a:r>
          </a:p>
          <a:p>
            <a:pPr lvl="1"/>
            <a:r>
              <a:rPr lang="en-US" dirty="0" smtClean="0"/>
              <a:t>And more: </a:t>
            </a:r>
            <a:r>
              <a:rPr lang="en-US" dirty="0" err="1" smtClean="0"/>
              <a:t>CloudStack</a:t>
            </a:r>
            <a:r>
              <a:rPr lang="en-US" dirty="0" smtClean="0"/>
              <a:t>, </a:t>
            </a:r>
            <a:r>
              <a:rPr lang="en-US" dirty="0" err="1" smtClean="0"/>
              <a:t>OpenNebula</a:t>
            </a:r>
            <a:r>
              <a:rPr lang="en-US" dirty="0" smtClean="0"/>
              <a:t>, Ubuntu MAAS </a:t>
            </a:r>
          </a:p>
          <a:p>
            <a:pPr lvl="1"/>
            <a:endParaRPr lang="en-US" dirty="0" smtClean="0"/>
          </a:p>
        </p:txBody>
      </p:sp>
    </p:spTree>
    <p:extLst>
      <p:ext uri="{BB962C8B-B14F-4D97-AF65-F5344CB8AC3E}">
        <p14:creationId xmlns:p14="http://schemas.microsoft.com/office/powerpoint/2010/main" val="7610341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OpenStack Windows Server</a:t>
            </a:r>
            <a:endParaRPr lang="en-US" dirty="0"/>
          </a:p>
        </p:txBody>
      </p:sp>
      <p:pic>
        <p:nvPicPr>
          <p:cNvPr id="4" name="Content Placeholder 3"/>
          <p:cNvPicPr>
            <a:picLocks noGrp="1" noChangeAspect="1"/>
          </p:cNvPicPr>
          <p:nvPr>
            <p:ph idx="1"/>
          </p:nvPr>
        </p:nvPicPr>
        <p:blipFill>
          <a:blip r:embed="rId2"/>
          <a:srcRect l="-14086" r="-14086"/>
          <a:stretch>
            <a:fillRect/>
          </a:stretch>
        </p:blipFill>
        <p:spPr>
          <a:xfrm>
            <a:off x="2349814" y="1877796"/>
            <a:ext cx="7492371" cy="4378458"/>
          </a:xfrm>
        </p:spPr>
      </p:pic>
    </p:spTree>
    <p:extLst>
      <p:ext uri="{BB962C8B-B14F-4D97-AF65-F5344CB8AC3E}">
        <p14:creationId xmlns:p14="http://schemas.microsoft.com/office/powerpoint/2010/main" val="28845855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Orchestration</a:t>
            </a:r>
            <a:endParaRPr lang="en-US" dirty="0"/>
          </a:p>
        </p:txBody>
      </p:sp>
      <p:sp>
        <p:nvSpPr>
          <p:cNvPr id="3" name="Content Placeholder 2"/>
          <p:cNvSpPr>
            <a:spLocks noGrp="1"/>
          </p:cNvSpPr>
          <p:nvPr>
            <p:ph idx="1"/>
          </p:nvPr>
        </p:nvSpPr>
        <p:spPr>
          <a:xfrm>
            <a:off x="838200" y="1825625"/>
            <a:ext cx="4143103" cy="4351338"/>
          </a:xfrm>
        </p:spPr>
        <p:txBody>
          <a:bodyPr/>
          <a:lstStyle/>
          <a:p>
            <a:r>
              <a:rPr lang="en-US" dirty="0" smtClean="0"/>
              <a:t>Heat templates</a:t>
            </a:r>
          </a:p>
          <a:p>
            <a:pPr lvl="1"/>
            <a:r>
              <a:rPr lang="en-US" dirty="0" smtClean="0"/>
              <a:t>Active Directory</a:t>
            </a:r>
          </a:p>
          <a:p>
            <a:pPr lvl="1"/>
            <a:r>
              <a:rPr lang="en-US" dirty="0" smtClean="0"/>
              <a:t>SQL Server</a:t>
            </a:r>
          </a:p>
          <a:p>
            <a:pPr lvl="1"/>
            <a:r>
              <a:rPr lang="en-US" dirty="0" smtClean="0"/>
              <a:t>SharePoint</a:t>
            </a:r>
          </a:p>
          <a:p>
            <a:pPr lvl="1"/>
            <a:r>
              <a:rPr lang="en-US" dirty="0" smtClean="0"/>
              <a:t>Exchange…</a:t>
            </a:r>
          </a:p>
          <a:p>
            <a:r>
              <a:rPr lang="en-US" dirty="0" smtClean="0"/>
              <a:t>Juju charms</a:t>
            </a:r>
          </a:p>
          <a:p>
            <a:r>
              <a:rPr lang="en-US" dirty="0">
                <a:hlinkClick r:id="rId2"/>
              </a:rPr>
              <a:t>http</a:t>
            </a:r>
            <a:r>
              <a:rPr lang="en-US" dirty="0" smtClean="0">
                <a:hlinkClick r:id="rId2"/>
              </a:rPr>
              <a:t>://cloudbase.it/juju</a:t>
            </a:r>
            <a:endParaRPr lang="en-US" dirty="0" smtClean="0"/>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5435" y="642473"/>
            <a:ext cx="5963056" cy="5794534"/>
          </a:xfrm>
          <a:prstGeom prst="rect">
            <a:avLst/>
          </a:prstGeom>
        </p:spPr>
      </p:pic>
    </p:spTree>
    <p:extLst>
      <p:ext uri="{BB962C8B-B14F-4D97-AF65-F5344CB8AC3E}">
        <p14:creationId xmlns:p14="http://schemas.microsoft.com/office/powerpoint/2010/main" val="13719352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t>
            </a:r>
            <a:r>
              <a:rPr lang="en-US" dirty="0" err="1" smtClean="0"/>
              <a:t>magine</a:t>
            </a:r>
            <a:endParaRPr lang="en-US" dirty="0"/>
          </a:p>
        </p:txBody>
      </p:sp>
      <p:sp>
        <p:nvSpPr>
          <p:cNvPr id="3" name="Content Placeholder 2"/>
          <p:cNvSpPr>
            <a:spLocks noGrp="1"/>
          </p:cNvSpPr>
          <p:nvPr>
            <p:ph idx="1"/>
          </p:nvPr>
        </p:nvSpPr>
        <p:spPr>
          <a:xfrm>
            <a:off x="148045" y="1825625"/>
            <a:ext cx="4990011" cy="4351338"/>
          </a:xfrm>
        </p:spPr>
        <p:txBody>
          <a:bodyPr/>
          <a:lstStyle/>
          <a:p>
            <a:r>
              <a:rPr lang="en-US" dirty="0" smtClean="0"/>
              <a:t>Full OpenStack </a:t>
            </a:r>
            <a:r>
              <a:rPr lang="en-US" dirty="0" err="1"/>
              <a:t>PoC</a:t>
            </a:r>
            <a:r>
              <a:rPr lang="en-US" dirty="0"/>
              <a:t> made easy</a:t>
            </a:r>
            <a:r>
              <a:rPr lang="en-US" dirty="0" smtClean="0"/>
              <a:t>!</a:t>
            </a:r>
          </a:p>
          <a:p>
            <a:r>
              <a:rPr lang="en-US" dirty="0" smtClean="0"/>
              <a:t>Runs on Windows and Hyper-V</a:t>
            </a:r>
          </a:p>
          <a:p>
            <a:pPr lvl="1"/>
            <a:r>
              <a:rPr lang="en-US" dirty="0" smtClean="0"/>
              <a:t>Hyper-V 2012 R2 and 2016 TP3</a:t>
            </a:r>
          </a:p>
          <a:p>
            <a:pPr lvl="1"/>
            <a:r>
              <a:rPr lang="en-US" dirty="0"/>
              <a:t>Windows 8.1 and </a:t>
            </a:r>
            <a:r>
              <a:rPr lang="en-US" dirty="0" smtClean="0"/>
              <a:t>10</a:t>
            </a:r>
          </a:p>
          <a:p>
            <a:pPr lvl="1"/>
            <a:r>
              <a:rPr lang="en-US" dirty="0" smtClean="0"/>
              <a:t>Even on a Surface3!</a:t>
            </a:r>
          </a:p>
          <a:p>
            <a:r>
              <a:rPr lang="en-US" dirty="0" smtClean="0"/>
              <a:t>Just download and run:</a:t>
            </a:r>
          </a:p>
          <a:p>
            <a:r>
              <a:rPr lang="en-US" dirty="0" smtClean="0">
                <a:hlinkClick r:id="rId2"/>
              </a:rPr>
              <a:t>http://cloudbase.it/v-magine/</a:t>
            </a:r>
            <a:endParaRPr lang="en-US" dirty="0" smtClean="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8056" y="1280160"/>
            <a:ext cx="6883057" cy="4783592"/>
          </a:xfrm>
          <a:prstGeom prst="rect">
            <a:avLst/>
          </a:prstGeom>
        </p:spPr>
      </p:pic>
    </p:spTree>
    <p:extLst>
      <p:ext uri="{BB962C8B-B14F-4D97-AF65-F5344CB8AC3E}">
        <p14:creationId xmlns:p14="http://schemas.microsoft.com/office/powerpoint/2010/main" val="132319926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idx="1"/>
          </p:nvPr>
        </p:nvSpPr>
        <p:spPr/>
        <p:txBody>
          <a:bodyPr/>
          <a:lstStyle/>
          <a:p>
            <a:r>
              <a:rPr lang="en-US" dirty="0" smtClean="0"/>
              <a:t>OpenStack Integration Demo</a:t>
            </a:r>
            <a:endParaRPr lang="en-US" dirty="0"/>
          </a:p>
        </p:txBody>
      </p:sp>
    </p:spTree>
    <p:extLst>
      <p:ext uri="{BB962C8B-B14F-4D97-AF65-F5344CB8AC3E}">
        <p14:creationId xmlns:p14="http://schemas.microsoft.com/office/powerpoint/2010/main" val="18280903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Docker Integration</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2980873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Docker</a:t>
            </a:r>
            <a:r>
              <a:rPr lang="en-US" dirty="0" smtClean="0"/>
              <a:t> integration</a:t>
            </a:r>
            <a:br>
              <a:rPr lang="en-US" dirty="0" smtClean="0"/>
            </a:br>
            <a:r>
              <a:rPr lang="en-US" sz="3529" dirty="0"/>
              <a:t>Joint strategic investments to drive containers forward</a:t>
            </a:r>
          </a:p>
        </p:txBody>
      </p:sp>
      <p:grpSp>
        <p:nvGrpSpPr>
          <p:cNvPr id="81" name="Group 80"/>
          <p:cNvGrpSpPr/>
          <p:nvPr/>
        </p:nvGrpSpPr>
        <p:grpSpPr>
          <a:xfrm>
            <a:off x="8408040" y="1770080"/>
            <a:ext cx="3398325" cy="3398325"/>
            <a:chOff x="8576971" y="1804835"/>
            <a:chExt cx="3466961" cy="3466961"/>
          </a:xfrm>
        </p:grpSpPr>
        <p:sp>
          <p:nvSpPr>
            <p:cNvPr id="82" name="Freeform 81"/>
            <p:cNvSpPr/>
            <p:nvPr/>
          </p:nvSpPr>
          <p:spPr>
            <a:xfrm rot="3600000">
              <a:off x="8576971" y="1804835"/>
              <a:ext cx="3466961" cy="3466961"/>
            </a:xfrm>
            <a:custGeom>
              <a:avLst/>
              <a:gdLst>
                <a:gd name="connsiteX0" fmla="*/ 4331931 w 4642950"/>
                <a:gd name="connsiteY0" fmla="*/ 3482212 h 4642950"/>
                <a:gd name="connsiteX1" fmla="*/ 2321475 w 4642950"/>
                <a:gd name="connsiteY1" fmla="*/ 4642950 h 4642950"/>
                <a:gd name="connsiteX2" fmla="*/ 311019 w 4642950"/>
                <a:gd name="connsiteY2" fmla="*/ 3482213 h 4642950"/>
                <a:gd name="connsiteX3" fmla="*/ 2321475 w 4642950"/>
                <a:gd name="connsiteY3" fmla="*/ 2321475 h 4642950"/>
                <a:gd name="connsiteX4" fmla="*/ 4331931 w 4642950"/>
                <a:gd name="connsiteY4" fmla="*/ 3482212 h 4642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2950" h="4642950">
                  <a:moveTo>
                    <a:pt x="4331931" y="3482212"/>
                  </a:moveTo>
                  <a:cubicBezTo>
                    <a:pt x="3917239" y="4200479"/>
                    <a:pt x="3150858" y="4642950"/>
                    <a:pt x="2321475" y="4642950"/>
                  </a:cubicBezTo>
                  <a:cubicBezTo>
                    <a:pt x="1492092" y="4642950"/>
                    <a:pt x="725710" y="4200479"/>
                    <a:pt x="311019" y="3482213"/>
                  </a:cubicBezTo>
                  <a:lnTo>
                    <a:pt x="2321475" y="2321475"/>
                  </a:lnTo>
                  <a:lnTo>
                    <a:pt x="4331931" y="3482212"/>
                  </a:lnTo>
                  <a:close/>
                </a:path>
              </a:pathLst>
            </a:custGeom>
            <a:solidFill>
              <a:schemeClr val="accent1"/>
            </a:solidFill>
            <a:ln w="10795" cap="flat" cmpd="sng" algn="ctr">
              <a:noFill/>
              <a:prstDash val="solid"/>
            </a:ln>
            <a:effectLst/>
          </p:spPr>
          <p:txBody>
            <a:bodyPr spcFirstLastPara="0" vert="horz" wrap="square" lIns="1325787" tIns="2951156" rIns="1325787" bIns="350566" numCol="1" spcCol="1270" anchor="ctr" anchorCtr="0">
              <a:noAutofit/>
            </a:bodyPr>
            <a:lstStyle/>
            <a:p>
              <a:pPr algn="ctr" defTabSz="2788221">
                <a:lnSpc>
                  <a:spcPct val="90000"/>
                </a:lnSpc>
                <a:spcBef>
                  <a:spcPct val="0"/>
                </a:spcBef>
                <a:spcAft>
                  <a:spcPct val="35000"/>
                </a:spcAft>
                <a:defRPr/>
              </a:pPr>
              <a:endParaRPr lang="en-US" sz="6273" kern="0">
                <a:solidFill>
                  <a:srgbClr val="FFFFFF"/>
                </a:solidFill>
              </a:endParaRPr>
            </a:p>
          </p:txBody>
        </p:sp>
        <p:grpSp>
          <p:nvGrpSpPr>
            <p:cNvPr id="83" name="Group 82"/>
            <p:cNvGrpSpPr/>
            <p:nvPr/>
          </p:nvGrpSpPr>
          <p:grpSpPr>
            <a:xfrm>
              <a:off x="8576971" y="1804835"/>
              <a:ext cx="3466961" cy="3466961"/>
              <a:chOff x="8576971" y="1804835"/>
              <a:chExt cx="3466961" cy="3466961"/>
            </a:xfrm>
          </p:grpSpPr>
          <p:sp>
            <p:nvSpPr>
              <p:cNvPr id="84" name="Freeform 83"/>
              <p:cNvSpPr/>
              <p:nvPr/>
            </p:nvSpPr>
            <p:spPr>
              <a:xfrm rot="3600000">
                <a:off x="8576971" y="1804835"/>
                <a:ext cx="3466961" cy="3466961"/>
              </a:xfrm>
              <a:custGeom>
                <a:avLst/>
                <a:gdLst>
                  <a:gd name="connsiteX0" fmla="*/ 2321475 w 4642950"/>
                  <a:gd name="connsiteY0" fmla="*/ 0 h 4642950"/>
                  <a:gd name="connsiteX1" fmla="*/ 4331931 w 4642950"/>
                  <a:gd name="connsiteY1" fmla="*/ 1160737 h 4642950"/>
                  <a:gd name="connsiteX2" fmla="*/ 4331931 w 4642950"/>
                  <a:gd name="connsiteY2" fmla="*/ 3482212 h 4642950"/>
                  <a:gd name="connsiteX3" fmla="*/ 2321475 w 4642950"/>
                  <a:gd name="connsiteY3" fmla="*/ 2321475 h 4642950"/>
                  <a:gd name="connsiteX4" fmla="*/ 2321475 w 4642950"/>
                  <a:gd name="connsiteY4" fmla="*/ 0 h 4642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2950" h="4642950">
                    <a:moveTo>
                      <a:pt x="2321475" y="0"/>
                    </a:moveTo>
                    <a:cubicBezTo>
                      <a:pt x="3150858" y="0"/>
                      <a:pt x="3917240" y="442471"/>
                      <a:pt x="4331931" y="1160737"/>
                    </a:cubicBezTo>
                    <a:cubicBezTo>
                      <a:pt x="4746623" y="1879004"/>
                      <a:pt x="4746623" y="2763945"/>
                      <a:pt x="4331931" y="3482212"/>
                    </a:cubicBezTo>
                    <a:lnTo>
                      <a:pt x="2321475" y="2321475"/>
                    </a:lnTo>
                    <a:lnTo>
                      <a:pt x="2321475" y="0"/>
                    </a:lnTo>
                    <a:close/>
                  </a:path>
                </a:pathLst>
              </a:custGeom>
              <a:solidFill>
                <a:schemeClr val="accent1">
                  <a:lumMod val="50000"/>
                </a:schemeClr>
              </a:solidFill>
              <a:ln w="10795" cap="flat" cmpd="sng" algn="ctr">
                <a:noFill/>
                <a:prstDash val="solid"/>
              </a:ln>
              <a:effectLst/>
            </p:spPr>
            <p:txBody>
              <a:bodyPr spcFirstLastPara="0" vert="horz" wrap="square" lIns="2534108" tIns="899528" rIns="592332" bIns="2254002" numCol="1" spcCol="1270" anchor="ctr" anchorCtr="0">
                <a:noAutofit/>
              </a:bodyPr>
              <a:lstStyle/>
              <a:p>
                <a:pPr algn="ctr" defTabSz="2091166">
                  <a:lnSpc>
                    <a:spcPct val="90000"/>
                  </a:lnSpc>
                  <a:spcBef>
                    <a:spcPct val="0"/>
                  </a:spcBef>
                  <a:spcAft>
                    <a:spcPct val="35000"/>
                  </a:spcAft>
                  <a:defRPr/>
                </a:pPr>
                <a:endParaRPr lang="en-US" sz="4704" kern="0">
                  <a:solidFill>
                    <a:srgbClr val="FFFFFF"/>
                  </a:solidFill>
                </a:endParaRPr>
              </a:p>
            </p:txBody>
          </p:sp>
          <p:sp>
            <p:nvSpPr>
              <p:cNvPr id="85" name="Freeform 84"/>
              <p:cNvSpPr/>
              <p:nvPr/>
            </p:nvSpPr>
            <p:spPr>
              <a:xfrm rot="3600000">
                <a:off x="8576971" y="1804835"/>
                <a:ext cx="3466961" cy="3466961"/>
              </a:xfrm>
              <a:custGeom>
                <a:avLst/>
                <a:gdLst>
                  <a:gd name="connsiteX0" fmla="*/ 311019 w 4642950"/>
                  <a:gd name="connsiteY0" fmla="*/ 3482213 h 4642950"/>
                  <a:gd name="connsiteX1" fmla="*/ 311019 w 4642950"/>
                  <a:gd name="connsiteY1" fmla="*/ 1160738 h 4642950"/>
                  <a:gd name="connsiteX2" fmla="*/ 2321475 w 4642950"/>
                  <a:gd name="connsiteY2" fmla="*/ 0 h 4642950"/>
                  <a:gd name="connsiteX3" fmla="*/ 2321475 w 4642950"/>
                  <a:gd name="connsiteY3" fmla="*/ 2321475 h 4642950"/>
                  <a:gd name="connsiteX4" fmla="*/ 311019 w 4642950"/>
                  <a:gd name="connsiteY4" fmla="*/ 3482213 h 4642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2950" h="4642950">
                    <a:moveTo>
                      <a:pt x="311019" y="3482213"/>
                    </a:moveTo>
                    <a:cubicBezTo>
                      <a:pt x="-103673" y="2763946"/>
                      <a:pt x="-103673" y="1879005"/>
                      <a:pt x="311019" y="1160738"/>
                    </a:cubicBezTo>
                    <a:cubicBezTo>
                      <a:pt x="725711" y="442471"/>
                      <a:pt x="1492092" y="0"/>
                      <a:pt x="2321475" y="0"/>
                    </a:cubicBezTo>
                    <a:lnTo>
                      <a:pt x="2321475" y="2321475"/>
                    </a:lnTo>
                    <a:lnTo>
                      <a:pt x="311019" y="3482213"/>
                    </a:lnTo>
                    <a:close/>
                  </a:path>
                </a:pathLst>
              </a:custGeom>
              <a:solidFill>
                <a:schemeClr val="accent2"/>
              </a:solidFill>
              <a:ln w="10795" cap="flat" cmpd="sng" algn="ctr">
                <a:noFill/>
                <a:prstDash val="solid"/>
              </a:ln>
              <a:effectLst/>
            </p:spPr>
            <p:txBody>
              <a:bodyPr spcFirstLastPara="0" vert="horz" wrap="square" lIns="547364" tIns="953706" rIns="2579076" bIns="2199823" numCol="1" spcCol="1270" anchor="ctr" anchorCtr="0">
                <a:noAutofit/>
              </a:bodyPr>
              <a:lstStyle/>
              <a:p>
                <a:pPr algn="ctr" defTabSz="2091166">
                  <a:lnSpc>
                    <a:spcPct val="90000"/>
                  </a:lnSpc>
                  <a:spcBef>
                    <a:spcPct val="0"/>
                  </a:spcBef>
                  <a:spcAft>
                    <a:spcPct val="35000"/>
                  </a:spcAft>
                  <a:defRPr/>
                </a:pPr>
                <a:endParaRPr lang="en-US" sz="4704" kern="0" dirty="0">
                  <a:solidFill>
                    <a:srgbClr val="FFFFFF"/>
                  </a:solidFill>
                </a:endParaRPr>
              </a:p>
            </p:txBody>
          </p:sp>
        </p:grpSp>
      </p:grpSp>
      <p:sp>
        <p:nvSpPr>
          <p:cNvPr id="86" name="Oval 85"/>
          <p:cNvSpPr/>
          <p:nvPr/>
        </p:nvSpPr>
        <p:spPr bwMode="auto">
          <a:xfrm>
            <a:off x="9426245" y="2788284"/>
            <a:ext cx="1361915" cy="1361915"/>
          </a:xfrm>
          <a:prstGeom prst="ellipse">
            <a:avLst/>
          </a:prstGeom>
          <a:solidFill>
            <a:schemeClr val="accent5">
              <a:lumMod val="75000"/>
            </a:schemeClr>
          </a:solidFill>
          <a:ln w="28575" cap="flat" cmpd="sng" algn="ctr">
            <a:solidFill>
              <a:schemeClr val="accent5"/>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TextBox 7"/>
          <p:cNvSpPr txBox="1"/>
          <p:nvPr/>
        </p:nvSpPr>
        <p:spPr>
          <a:xfrm>
            <a:off x="3570531" y="5219730"/>
            <a:ext cx="4604402" cy="1342640"/>
          </a:xfrm>
          <a:prstGeom prst="rect">
            <a:avLst/>
          </a:prstGeom>
          <a:noFill/>
        </p:spPr>
        <p:txBody>
          <a:bodyPr wrap="square" lIns="179259" tIns="143407" rIns="179259" bIns="143407" rtlCol="0">
            <a:spAutoFit/>
          </a:bodyPr>
          <a:lstStyle/>
          <a:p>
            <a:pPr algn="ctr" defTabSz="914192">
              <a:lnSpc>
                <a:spcPct val="90000"/>
              </a:lnSpc>
              <a:spcAft>
                <a:spcPts val="588"/>
              </a:spcAft>
              <a:defRPr/>
            </a:pPr>
            <a:r>
              <a:rPr lang="en-US" sz="1765" kern="0" dirty="0">
                <a:gradFill>
                  <a:gsLst>
                    <a:gs pos="2917">
                      <a:srgbClr val="505050"/>
                    </a:gs>
                    <a:gs pos="30000">
                      <a:srgbClr val="505050"/>
                    </a:gs>
                  </a:gsLst>
                  <a:lin ang="5400000" scaled="0"/>
                </a:gradFill>
              </a:rPr>
              <a:t>Investments in upcoming Windows Server release </a:t>
            </a:r>
          </a:p>
          <a:p>
            <a:pPr algn="ctr" defTabSz="914192">
              <a:lnSpc>
                <a:spcPct val="90000"/>
              </a:lnSpc>
              <a:spcAft>
                <a:spcPts val="588"/>
              </a:spcAft>
              <a:defRPr/>
            </a:pPr>
            <a:r>
              <a:rPr lang="en-US" sz="1765" kern="0" dirty="0">
                <a:gradFill>
                  <a:gsLst>
                    <a:gs pos="2917">
                      <a:srgbClr val="505050"/>
                    </a:gs>
                    <a:gs pos="30000">
                      <a:srgbClr val="505050"/>
                    </a:gs>
                  </a:gsLst>
                  <a:lin ang="5400000" scaled="0"/>
                </a:gradFill>
              </a:rPr>
              <a:t>Open source development of the</a:t>
            </a:r>
            <a:br>
              <a:rPr lang="en-US" sz="1765" kern="0" dirty="0">
                <a:gradFill>
                  <a:gsLst>
                    <a:gs pos="2917">
                      <a:srgbClr val="505050"/>
                    </a:gs>
                    <a:gs pos="30000">
                      <a:srgbClr val="505050"/>
                    </a:gs>
                  </a:gsLst>
                  <a:lin ang="5400000" scaled="0"/>
                </a:gradFill>
              </a:rPr>
            </a:br>
            <a:r>
              <a:rPr lang="en-US" sz="1765" kern="0" dirty="0">
                <a:gradFill>
                  <a:gsLst>
                    <a:gs pos="2917">
                      <a:srgbClr val="505050"/>
                    </a:gs>
                    <a:gs pos="30000">
                      <a:srgbClr val="505050"/>
                    </a:gs>
                  </a:gsLst>
                  <a:lin ang="5400000" scaled="0"/>
                </a:gradFill>
              </a:rPr>
              <a:t>Docker Engine for Windows Server</a:t>
            </a:r>
          </a:p>
        </p:txBody>
      </p:sp>
      <p:sp>
        <p:nvSpPr>
          <p:cNvPr id="88" name="Rectangle 8"/>
          <p:cNvSpPr/>
          <p:nvPr/>
        </p:nvSpPr>
        <p:spPr>
          <a:xfrm>
            <a:off x="8034867" y="5319287"/>
            <a:ext cx="4053569" cy="1166307"/>
          </a:xfrm>
          <a:prstGeom prst="rect">
            <a:avLst/>
          </a:prstGeom>
        </p:spPr>
        <p:txBody>
          <a:bodyPr wrap="square">
            <a:spAutoFit/>
          </a:bodyPr>
          <a:lstStyle/>
          <a:p>
            <a:pPr algn="ctr" defTabSz="914192">
              <a:lnSpc>
                <a:spcPct val="90000"/>
              </a:lnSpc>
              <a:spcAft>
                <a:spcPts val="588"/>
              </a:spcAft>
              <a:defRPr/>
            </a:pPr>
            <a:r>
              <a:rPr lang="en-US" sz="1765" kern="0" dirty="0">
                <a:gradFill>
                  <a:gsLst>
                    <a:gs pos="2917">
                      <a:srgbClr val="505050"/>
                    </a:gs>
                    <a:gs pos="30000">
                      <a:srgbClr val="505050"/>
                    </a:gs>
                  </a:gsLst>
                  <a:lin ang="5400000" scaled="0"/>
                </a:gradFill>
              </a:rPr>
              <a:t>Azure support for the</a:t>
            </a:r>
            <a:br>
              <a:rPr lang="en-US" sz="1765" kern="0" dirty="0">
                <a:gradFill>
                  <a:gsLst>
                    <a:gs pos="2917">
                      <a:srgbClr val="505050"/>
                    </a:gs>
                    <a:gs pos="30000">
                      <a:srgbClr val="505050"/>
                    </a:gs>
                  </a:gsLst>
                  <a:lin ang="5400000" scaled="0"/>
                </a:gradFill>
              </a:rPr>
            </a:br>
            <a:r>
              <a:rPr lang="en-US" sz="1765" kern="0" dirty="0">
                <a:gradFill>
                  <a:gsLst>
                    <a:gs pos="2917">
                      <a:srgbClr val="505050"/>
                    </a:gs>
                    <a:gs pos="30000">
                      <a:srgbClr val="505050"/>
                    </a:gs>
                  </a:gsLst>
                  <a:lin ang="5400000" scaled="0"/>
                </a:gradFill>
              </a:rPr>
              <a:t>Docker Swarm APIs</a:t>
            </a:r>
          </a:p>
          <a:p>
            <a:pPr algn="ctr" defTabSz="914192">
              <a:lnSpc>
                <a:spcPct val="90000"/>
              </a:lnSpc>
              <a:spcAft>
                <a:spcPts val="588"/>
              </a:spcAft>
              <a:defRPr/>
            </a:pPr>
            <a:r>
              <a:rPr lang="en-US" sz="1765" kern="0" dirty="0">
                <a:gradFill>
                  <a:gsLst>
                    <a:gs pos="2917">
                      <a:srgbClr val="505050"/>
                    </a:gs>
                    <a:gs pos="30000">
                      <a:srgbClr val="505050"/>
                    </a:gs>
                  </a:gsLst>
                  <a:lin ang="5400000" scaled="0"/>
                </a:gradFill>
              </a:rPr>
              <a:t>Federation of Docker Hub images into the Azure Gallery and Portal</a:t>
            </a:r>
          </a:p>
        </p:txBody>
      </p:sp>
      <p:sp>
        <p:nvSpPr>
          <p:cNvPr id="89" name="TextBox 11"/>
          <p:cNvSpPr txBox="1"/>
          <p:nvPr/>
        </p:nvSpPr>
        <p:spPr>
          <a:xfrm rot="10800000">
            <a:off x="3171891" y="5030571"/>
            <a:ext cx="807591" cy="1881749"/>
          </a:xfrm>
          <a:prstGeom prst="rect">
            <a:avLst/>
          </a:prstGeom>
          <a:noFill/>
        </p:spPr>
        <p:txBody>
          <a:bodyPr wrap="none" lIns="179259" tIns="143407" rIns="179259" bIns="143407" rtlCol="0">
            <a:spAutoFit/>
          </a:bodyPr>
          <a:lstStyle/>
          <a:p>
            <a:pPr defTabSz="914192">
              <a:lnSpc>
                <a:spcPct val="90000"/>
              </a:lnSpc>
              <a:spcAft>
                <a:spcPts val="588"/>
              </a:spcAft>
              <a:defRPr/>
            </a:pPr>
            <a:r>
              <a:rPr lang="en-US" sz="11271" kern="0" dirty="0">
                <a:solidFill>
                  <a:srgbClr val="FF8C00"/>
                </a:solidFill>
              </a:rPr>
              <a:t>}</a:t>
            </a:r>
            <a:endParaRPr lang="en-US" sz="1567" kern="0" dirty="0">
              <a:solidFill>
                <a:srgbClr val="FF8C00"/>
              </a:solidFill>
            </a:endParaRPr>
          </a:p>
        </p:txBody>
      </p:sp>
      <p:sp>
        <p:nvSpPr>
          <p:cNvPr id="90" name="TextBox 12"/>
          <p:cNvSpPr txBox="1"/>
          <p:nvPr/>
        </p:nvSpPr>
        <p:spPr>
          <a:xfrm>
            <a:off x="1445026" y="5420349"/>
            <a:ext cx="1985440" cy="954320"/>
          </a:xfrm>
          <a:prstGeom prst="rect">
            <a:avLst/>
          </a:prstGeom>
          <a:noFill/>
        </p:spPr>
        <p:txBody>
          <a:bodyPr wrap="none" lIns="179259" tIns="143407" rIns="179259" bIns="143407" rtlCol="0">
            <a:spAutoFit/>
          </a:bodyPr>
          <a:lstStyle/>
          <a:p>
            <a:pPr algn="r" defTabSz="914192">
              <a:lnSpc>
                <a:spcPct val="90000"/>
              </a:lnSpc>
              <a:spcAft>
                <a:spcPts val="588"/>
              </a:spcAft>
              <a:defRPr/>
            </a:pPr>
            <a:r>
              <a:rPr lang="en-US" sz="2353" kern="0" dirty="0">
                <a:gradFill>
                  <a:gsLst>
                    <a:gs pos="2917">
                      <a:srgbClr val="505050"/>
                    </a:gs>
                    <a:gs pos="30000">
                      <a:srgbClr val="505050"/>
                    </a:gs>
                  </a:gsLst>
                  <a:lin ang="5400000" scaled="0"/>
                </a:gradFill>
              </a:rPr>
              <a:t>Strategic</a:t>
            </a:r>
            <a:r>
              <a:rPr lang="en-US" sz="2353" kern="0">
                <a:gradFill>
                  <a:gsLst>
                    <a:gs pos="2917">
                      <a:srgbClr val="505050"/>
                    </a:gs>
                    <a:gs pos="30000">
                      <a:srgbClr val="505050"/>
                    </a:gs>
                  </a:gsLst>
                  <a:lin ang="5400000" scaled="0"/>
                </a:gradFill>
              </a:rPr>
              <a:t/>
            </a:r>
            <a:br>
              <a:rPr lang="en-US" sz="2353" kern="0">
                <a:gradFill>
                  <a:gsLst>
                    <a:gs pos="2917">
                      <a:srgbClr val="505050"/>
                    </a:gs>
                    <a:gs pos="30000">
                      <a:srgbClr val="505050"/>
                    </a:gs>
                  </a:gsLst>
                  <a:lin ang="5400000" scaled="0"/>
                </a:gradFill>
              </a:rPr>
            </a:br>
            <a:r>
              <a:rPr lang="en-US" sz="2353" kern="0">
                <a:gradFill>
                  <a:gsLst>
                    <a:gs pos="2917">
                      <a:srgbClr val="505050"/>
                    </a:gs>
                    <a:gs pos="30000">
                      <a:srgbClr val="505050"/>
                    </a:gs>
                  </a:gsLst>
                  <a:lin ang="5400000" scaled="0"/>
                </a:gradFill>
              </a:rPr>
              <a:t>investments</a:t>
            </a:r>
            <a:endParaRPr lang="en-US" sz="2353" kern="0" dirty="0">
              <a:gradFill>
                <a:gsLst>
                  <a:gs pos="2917">
                    <a:srgbClr val="505050"/>
                  </a:gs>
                  <a:gs pos="30000">
                    <a:srgbClr val="505050"/>
                  </a:gs>
                </a:gsLst>
                <a:lin ang="5400000" scaled="0"/>
              </a:gradFill>
            </a:endParaRPr>
          </a:p>
        </p:txBody>
      </p:sp>
      <p:sp>
        <p:nvSpPr>
          <p:cNvPr id="91" name="Rectangle 16"/>
          <p:cNvSpPr/>
          <p:nvPr/>
        </p:nvSpPr>
        <p:spPr>
          <a:xfrm>
            <a:off x="273909" y="1926506"/>
            <a:ext cx="3674109" cy="3754336"/>
          </a:xfrm>
          <a:prstGeom prst="rect">
            <a:avLst/>
          </a:prstGeom>
          <a:noFill/>
          <a:ln w="12700" cap="flat" cmpd="sng" algn="ctr">
            <a:noFill/>
            <a:prstDash val="solid"/>
            <a:miter lim="800000"/>
          </a:ln>
          <a:effectLst/>
        </p:spPr>
        <p:txBody>
          <a:bodyPr lIns="179259" tIns="179259" rIns="179259" bIns="8963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462206">
              <a:lnSpc>
                <a:spcPct val="90000"/>
              </a:lnSpc>
              <a:spcBef>
                <a:spcPts val="300"/>
              </a:spcBef>
              <a:spcAft>
                <a:spcPts val="600"/>
              </a:spcAft>
              <a:buClr>
                <a:srgbClr val="EFEFEF"/>
              </a:buClr>
            </a:pPr>
            <a:r>
              <a:rPr lang="en-US" sz="1765" b="1" dirty="0">
                <a:gradFill>
                  <a:gsLst>
                    <a:gs pos="7619">
                      <a:srgbClr val="0078D7">
                        <a:lumMod val="75000"/>
                      </a:srgbClr>
                    </a:gs>
                    <a:gs pos="35000">
                      <a:srgbClr val="0078D7">
                        <a:lumMod val="75000"/>
                      </a:srgbClr>
                    </a:gs>
                  </a:gsLst>
                  <a:lin ang="5400000" scaled="0"/>
                </a:gradFill>
                <a:cs typeface="Segoe UI" pitchFamily="34" charset="0"/>
              </a:rPr>
              <a:t>Docker: </a:t>
            </a:r>
            <a:r>
              <a:rPr lang="en-US" sz="1765" dirty="0">
                <a:gradFill>
                  <a:gsLst>
                    <a:gs pos="19048">
                      <a:srgbClr val="505050"/>
                    </a:gs>
                    <a:gs pos="65000">
                      <a:srgbClr val="505050"/>
                    </a:gs>
                  </a:gsLst>
                  <a:lin ang="5400000" scaled="0"/>
                </a:gradFill>
                <a:cs typeface="Segoe UI" pitchFamily="34" charset="0"/>
              </a:rPr>
              <a:t>An open source engine that automates the deployment of any application as a portable, self-sufficient container that can run almost anywhere.</a:t>
            </a:r>
          </a:p>
          <a:p>
            <a:pPr marL="0" lvl="1" defTabSz="462206">
              <a:lnSpc>
                <a:spcPct val="90000"/>
              </a:lnSpc>
              <a:spcBef>
                <a:spcPts val="300"/>
              </a:spcBef>
              <a:spcAft>
                <a:spcPts val="600"/>
              </a:spcAft>
              <a:buClr>
                <a:srgbClr val="EFEFEF"/>
              </a:buClr>
            </a:pPr>
            <a:r>
              <a:rPr lang="en-US" sz="1765" b="1" dirty="0">
                <a:gradFill>
                  <a:gsLst>
                    <a:gs pos="7619">
                      <a:srgbClr val="0078D7">
                        <a:lumMod val="75000"/>
                      </a:srgbClr>
                    </a:gs>
                    <a:gs pos="35000">
                      <a:srgbClr val="0078D7">
                        <a:lumMod val="75000"/>
                      </a:srgbClr>
                    </a:gs>
                  </a:gsLst>
                  <a:lin ang="5400000" scaled="0"/>
                </a:gradFill>
                <a:cs typeface="Segoe UI" pitchFamily="34" charset="0"/>
              </a:rPr>
              <a:t>Partnership: </a:t>
            </a:r>
            <a:r>
              <a:rPr lang="en-US" sz="1765" dirty="0">
                <a:gradFill>
                  <a:gsLst>
                    <a:gs pos="19048">
                      <a:srgbClr val="505050"/>
                    </a:gs>
                    <a:gs pos="65000">
                      <a:srgbClr val="505050"/>
                    </a:gs>
                  </a:gsLst>
                  <a:lin ang="5400000" scaled="0"/>
                </a:gradFill>
                <a:cs typeface="Segoe UI" pitchFamily="34" charset="0"/>
              </a:rPr>
              <a:t>Enable the Docker client to manage multi-container applications using both Linux and Windows Server containers, regardless of the hosting environment or cloud provider.</a:t>
            </a:r>
          </a:p>
        </p:txBody>
      </p:sp>
      <p:sp>
        <p:nvSpPr>
          <p:cNvPr id="92" name="Oval 91"/>
          <p:cNvSpPr/>
          <p:nvPr/>
        </p:nvSpPr>
        <p:spPr bwMode="auto">
          <a:xfrm>
            <a:off x="4091393" y="1779988"/>
            <a:ext cx="3412580" cy="3412580"/>
          </a:xfrm>
          <a:prstGeom prst="ellipse">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Freeform 92"/>
          <p:cNvSpPr/>
          <p:nvPr/>
        </p:nvSpPr>
        <p:spPr bwMode="auto">
          <a:xfrm>
            <a:off x="4161425" y="3920882"/>
            <a:ext cx="3272514" cy="1271686"/>
          </a:xfrm>
          <a:custGeom>
            <a:avLst/>
            <a:gdLst>
              <a:gd name="connsiteX0" fmla="*/ 0 w 3338608"/>
              <a:gd name="connsiteY0" fmla="*/ 0 h 1297370"/>
              <a:gd name="connsiteX1" fmla="*/ 3338608 w 3338608"/>
              <a:gd name="connsiteY1" fmla="*/ 0 h 1297370"/>
              <a:gd name="connsiteX2" fmla="*/ 3316647 w 3338608"/>
              <a:gd name="connsiteY2" fmla="*/ 85409 h 1297370"/>
              <a:gd name="connsiteX3" fmla="*/ 1669304 w 3338608"/>
              <a:gd name="connsiteY3" fmla="*/ 1297370 h 1297370"/>
              <a:gd name="connsiteX4" fmla="*/ 21961 w 3338608"/>
              <a:gd name="connsiteY4" fmla="*/ 85409 h 1297370"/>
              <a:gd name="connsiteX5" fmla="*/ 0 w 3338608"/>
              <a:gd name="connsiteY5" fmla="*/ 0 h 129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8608" h="1297370">
                <a:moveTo>
                  <a:pt x="0" y="0"/>
                </a:moveTo>
                <a:lnTo>
                  <a:pt x="3338608" y="0"/>
                </a:lnTo>
                <a:lnTo>
                  <a:pt x="3316647" y="85409"/>
                </a:lnTo>
                <a:cubicBezTo>
                  <a:pt x="3098257" y="787558"/>
                  <a:pt x="2443317" y="1297370"/>
                  <a:pt x="1669304" y="1297370"/>
                </a:cubicBezTo>
                <a:cubicBezTo>
                  <a:pt x="895292" y="1297370"/>
                  <a:pt x="240352" y="787558"/>
                  <a:pt x="21961" y="85409"/>
                </a:cubicBezTo>
                <a:lnTo>
                  <a:pt x="0" y="0"/>
                </a:lnTo>
                <a:close/>
              </a:path>
            </a:pathLst>
          </a:custGeom>
          <a:solidFill>
            <a:schemeClr val="accent5">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Right Arrow 93"/>
          <p:cNvSpPr/>
          <p:nvPr/>
        </p:nvSpPr>
        <p:spPr bwMode="auto">
          <a:xfrm>
            <a:off x="7108521" y="2682655"/>
            <a:ext cx="1255700" cy="1358027"/>
          </a:xfrm>
          <a:prstGeom prst="rightArrow">
            <a:avLst/>
          </a:prstGeom>
          <a:solidFill>
            <a:schemeClr val="accent2">
              <a:alpha val="70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5" name="TextBox 94"/>
          <p:cNvSpPr txBox="1"/>
          <p:nvPr/>
        </p:nvSpPr>
        <p:spPr>
          <a:xfrm>
            <a:off x="5342673" y="4448402"/>
            <a:ext cx="919401" cy="483360"/>
          </a:xfrm>
          <a:prstGeom prst="rect">
            <a:avLst/>
          </a:prstGeom>
          <a:noFill/>
        </p:spPr>
        <p:txBody>
          <a:bodyPr wrap="none" lIns="179259" tIns="143407" rIns="179259" bIns="143407" rtlCol="0">
            <a:spAutoFit/>
          </a:bodyPr>
          <a:lstStyle/>
          <a:p>
            <a:pPr defTabSz="914192">
              <a:lnSpc>
                <a:spcPct val="90000"/>
              </a:lnSpc>
              <a:spcAft>
                <a:spcPts val="588"/>
              </a:spcAft>
              <a:defRPr/>
            </a:pPr>
            <a:r>
              <a:rPr lang="en-US" sz="1371" kern="0" dirty="0">
                <a:gradFill>
                  <a:gsLst>
                    <a:gs pos="2917">
                      <a:srgbClr val="FFFFFF"/>
                    </a:gs>
                    <a:gs pos="30000">
                      <a:srgbClr val="FFFFFF"/>
                    </a:gs>
                  </a:gsLst>
                  <a:lin ang="5400000" scaled="0"/>
                </a:gradFill>
              </a:rPr>
              <a:t>Docker</a:t>
            </a:r>
          </a:p>
        </p:txBody>
      </p:sp>
      <p:sp>
        <p:nvSpPr>
          <p:cNvPr id="96" name="Rectangle 95"/>
          <p:cNvSpPr/>
          <p:nvPr/>
        </p:nvSpPr>
        <p:spPr bwMode="auto">
          <a:xfrm>
            <a:off x="4465684" y="2574215"/>
            <a:ext cx="2663996" cy="1346667"/>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9259" tIns="89630"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1371" kern="0" dirty="0">
                <a:gradFill>
                  <a:gsLst>
                    <a:gs pos="2917">
                      <a:srgbClr val="FFFFFF"/>
                    </a:gs>
                    <a:gs pos="30000">
                      <a:srgbClr val="FFFFFF"/>
                    </a:gs>
                  </a:gsLst>
                  <a:lin ang="5400000" scaled="0"/>
                </a:gradFill>
              </a:rPr>
              <a:t>Dockerized app</a:t>
            </a:r>
          </a:p>
        </p:txBody>
      </p:sp>
      <p:grpSp>
        <p:nvGrpSpPr>
          <p:cNvPr id="97" name="Group 96"/>
          <p:cNvGrpSpPr/>
          <p:nvPr/>
        </p:nvGrpSpPr>
        <p:grpSpPr>
          <a:xfrm>
            <a:off x="4622094" y="3049060"/>
            <a:ext cx="1095668" cy="1174126"/>
            <a:chOff x="4489613" y="2864390"/>
            <a:chExt cx="1310996" cy="1404874"/>
          </a:xfrm>
        </p:grpSpPr>
        <p:sp>
          <p:nvSpPr>
            <p:cNvPr id="98" name="Rectangle 97"/>
            <p:cNvSpPr/>
            <p:nvPr/>
          </p:nvSpPr>
          <p:spPr bwMode="auto">
            <a:xfrm>
              <a:off x="4489613" y="2982658"/>
              <a:ext cx="1259089" cy="1286606"/>
            </a:xfrm>
            <a:prstGeom prst="rect">
              <a:avLst/>
            </a:pr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p:cNvSpPr/>
            <p:nvPr/>
          </p:nvSpPr>
          <p:spPr bwMode="auto">
            <a:xfrm>
              <a:off x="4541520" y="2912452"/>
              <a:ext cx="1259089" cy="1286606"/>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44814" tIns="143407" rIns="44814" bIns="44814" numCol="1" spcCol="0" rtlCol="0" fromWordArt="0" anchor="b" anchorCtr="0" forceAA="0" compatLnSpc="1">
              <a:prstTxWarp prst="textNoShape">
                <a:avLst/>
              </a:prstTxWarp>
              <a:noAutofit/>
            </a:bodyPr>
            <a:lstStyle/>
            <a:p>
              <a:pPr algn="ctr" defTabSz="914192">
                <a:lnSpc>
                  <a:spcPct val="90000"/>
                </a:lnSpc>
                <a:defRPr/>
              </a:pPr>
              <a:r>
                <a:rPr lang="en-US" sz="1028" kern="0" dirty="0">
                  <a:gradFill>
                    <a:gsLst>
                      <a:gs pos="2917">
                        <a:srgbClr val="FFFFFF"/>
                      </a:gs>
                      <a:gs pos="31000">
                        <a:srgbClr val="FFFFFF"/>
                      </a:gs>
                    </a:gsLst>
                    <a:lin ang="5400000" scaled="0"/>
                  </a:gradFill>
                </a:rPr>
                <a:t>Windows Server</a:t>
              </a:r>
            </a:p>
            <a:p>
              <a:pPr algn="ctr" defTabSz="914192">
                <a:lnSpc>
                  <a:spcPct val="90000"/>
                </a:lnSpc>
                <a:defRPr/>
              </a:pPr>
              <a:r>
                <a:rPr lang="en-US" sz="1028" kern="0" dirty="0">
                  <a:gradFill>
                    <a:gsLst>
                      <a:gs pos="2917">
                        <a:srgbClr val="FFFFFF"/>
                      </a:gs>
                      <a:gs pos="31000">
                        <a:srgbClr val="FFFFFF"/>
                      </a:gs>
                    </a:gsLst>
                    <a:lin ang="5400000" scaled="0"/>
                  </a:gradFill>
                </a:rPr>
                <a:t>Container</a:t>
              </a:r>
            </a:p>
          </p:txBody>
        </p:sp>
        <p:pic>
          <p:nvPicPr>
            <p:cNvPr id="100" name="Picture 99"/>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668449" y="2864390"/>
              <a:ext cx="901416" cy="969586"/>
            </a:xfrm>
            <a:prstGeom prst="rect">
              <a:avLst/>
            </a:prstGeom>
          </p:spPr>
        </p:pic>
      </p:grpSp>
      <p:grpSp>
        <p:nvGrpSpPr>
          <p:cNvPr id="101" name="Group 100"/>
          <p:cNvGrpSpPr/>
          <p:nvPr/>
        </p:nvGrpSpPr>
        <p:grpSpPr>
          <a:xfrm>
            <a:off x="5866400" y="3049047"/>
            <a:ext cx="1093482" cy="1174151"/>
            <a:chOff x="5952249" y="2912452"/>
            <a:chExt cx="1310996" cy="1356812"/>
          </a:xfrm>
        </p:grpSpPr>
        <p:sp>
          <p:nvSpPr>
            <p:cNvPr id="102" name="Rectangle 101"/>
            <p:cNvSpPr/>
            <p:nvPr/>
          </p:nvSpPr>
          <p:spPr bwMode="auto">
            <a:xfrm>
              <a:off x="5952249" y="2982658"/>
              <a:ext cx="1259089" cy="1286606"/>
            </a:xfrm>
            <a:prstGeom prst="rect">
              <a:avLst/>
            </a:pr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p:cNvSpPr/>
            <p:nvPr/>
          </p:nvSpPr>
          <p:spPr bwMode="auto">
            <a:xfrm>
              <a:off x="6004156" y="2912452"/>
              <a:ext cx="1259089" cy="1286606"/>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44814" tIns="143407" rIns="44814" bIns="44814" numCol="1" spcCol="0" rtlCol="0" fromWordArt="0" anchor="b" anchorCtr="0" forceAA="0" compatLnSpc="1">
              <a:prstTxWarp prst="textNoShape">
                <a:avLst/>
              </a:prstTxWarp>
              <a:noAutofit/>
            </a:bodyPr>
            <a:lstStyle/>
            <a:p>
              <a:pPr algn="ctr" defTabSz="914192">
                <a:lnSpc>
                  <a:spcPct val="90000"/>
                </a:lnSpc>
                <a:defRPr/>
              </a:pPr>
              <a:r>
                <a:rPr lang="en-US" sz="1028" kern="0" dirty="0">
                  <a:gradFill>
                    <a:gsLst>
                      <a:gs pos="2917">
                        <a:srgbClr val="FFFFFF"/>
                      </a:gs>
                      <a:gs pos="31000">
                        <a:srgbClr val="FFFFFF"/>
                      </a:gs>
                    </a:gsLst>
                    <a:lin ang="5400000" scaled="0"/>
                  </a:gradFill>
                </a:rPr>
                <a:t>Linux</a:t>
              </a:r>
              <a:br>
                <a:rPr lang="en-US" sz="1028" kern="0" dirty="0">
                  <a:gradFill>
                    <a:gsLst>
                      <a:gs pos="2917">
                        <a:srgbClr val="FFFFFF"/>
                      </a:gs>
                      <a:gs pos="31000">
                        <a:srgbClr val="FFFFFF"/>
                      </a:gs>
                    </a:gsLst>
                    <a:lin ang="5400000" scaled="0"/>
                  </a:gradFill>
                </a:rPr>
              </a:br>
              <a:r>
                <a:rPr lang="en-US" sz="1028" kern="0" dirty="0">
                  <a:gradFill>
                    <a:gsLst>
                      <a:gs pos="2917">
                        <a:srgbClr val="FFFFFF"/>
                      </a:gs>
                      <a:gs pos="31000">
                        <a:srgbClr val="FFFFFF"/>
                      </a:gs>
                    </a:gsLst>
                    <a:lin ang="5400000" scaled="0"/>
                  </a:gradFill>
                </a:rPr>
                <a:t>Container</a:t>
              </a:r>
            </a:p>
          </p:txBody>
        </p:sp>
        <p:pic>
          <p:nvPicPr>
            <p:cNvPr id="104" name="Picture 2" descr="http://www.iconsdb.com/icons/preview/white/linux-xx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86866" y="3071424"/>
              <a:ext cx="693669" cy="693669"/>
            </a:xfrm>
            <a:prstGeom prst="rect">
              <a:avLst/>
            </a:prstGeom>
            <a:noFill/>
            <a:extLst>
              <a:ext uri="{909E8E84-426E-40DD-AFC4-6F175D3DCCD1}">
                <a14:hiddenFill xmlns:a14="http://schemas.microsoft.com/office/drawing/2010/main">
                  <a:solidFill>
                    <a:srgbClr val="FFFFFF"/>
                  </a:solidFill>
                </a14:hiddenFill>
              </a:ext>
            </a:extLst>
          </p:spPr>
        </p:pic>
      </p:grpSp>
      <p:sp>
        <p:nvSpPr>
          <p:cNvPr id="105" name="Freeform 128"/>
          <p:cNvSpPr>
            <a:spLocks noChangeAspect="1"/>
          </p:cNvSpPr>
          <p:nvPr/>
        </p:nvSpPr>
        <p:spPr bwMode="black">
          <a:xfrm>
            <a:off x="9749233" y="3253831"/>
            <a:ext cx="725523" cy="40078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sz="1836" kern="0">
              <a:solidFill>
                <a:srgbClr val="505050"/>
              </a:solidFill>
            </a:endParaRPr>
          </a:p>
        </p:txBody>
      </p:sp>
      <p:sp>
        <p:nvSpPr>
          <p:cNvPr id="106" name="Oval 105"/>
          <p:cNvSpPr/>
          <p:nvPr/>
        </p:nvSpPr>
        <p:spPr bwMode="auto">
          <a:xfrm>
            <a:off x="9584716" y="2944066"/>
            <a:ext cx="1050348" cy="1050348"/>
          </a:xfrm>
          <a:prstGeom prst="ellipse">
            <a:avLst/>
          </a:prstGeom>
          <a:noFill/>
          <a:ln w="76200" cap="flat" cmpd="sng" algn="ctr">
            <a:solidFill>
              <a:schemeClr val="accent5"/>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Rectangle 106"/>
          <p:cNvSpPr/>
          <p:nvPr/>
        </p:nvSpPr>
        <p:spPr bwMode="auto">
          <a:xfrm>
            <a:off x="10516404" y="3382792"/>
            <a:ext cx="212024" cy="244077"/>
          </a:xfrm>
          <a:prstGeom prst="rect">
            <a:avLst/>
          </a:prstGeom>
          <a:solidFill>
            <a:schemeClr val="accent5">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Rectangle 107"/>
          <p:cNvSpPr/>
          <p:nvPr/>
        </p:nvSpPr>
        <p:spPr bwMode="auto">
          <a:xfrm>
            <a:off x="9490127" y="3382792"/>
            <a:ext cx="212024" cy="244077"/>
          </a:xfrm>
          <a:prstGeom prst="rect">
            <a:avLst/>
          </a:prstGeom>
          <a:solidFill>
            <a:schemeClr val="accent5">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Isosceles Triangle 108"/>
          <p:cNvSpPr/>
          <p:nvPr/>
        </p:nvSpPr>
        <p:spPr bwMode="auto">
          <a:xfrm rot="10800000">
            <a:off x="10535076" y="3373856"/>
            <a:ext cx="186458" cy="160739"/>
          </a:xfrm>
          <a:prstGeom prst="triangl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Isosceles Triangle 109"/>
          <p:cNvSpPr/>
          <p:nvPr/>
        </p:nvSpPr>
        <p:spPr bwMode="auto">
          <a:xfrm>
            <a:off x="9528546" y="3488689"/>
            <a:ext cx="186458" cy="160739"/>
          </a:xfrm>
          <a:prstGeom prst="triangl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TextBox 110"/>
          <p:cNvSpPr txBox="1"/>
          <p:nvPr/>
        </p:nvSpPr>
        <p:spPr>
          <a:xfrm>
            <a:off x="9494146" y="1906782"/>
            <a:ext cx="1226110" cy="677103"/>
          </a:xfrm>
          <a:prstGeom prst="rect">
            <a:avLst/>
          </a:prstGeom>
          <a:noFill/>
        </p:spPr>
        <p:txBody>
          <a:bodyPr wrap="none" lIns="179259" tIns="143407" rIns="179259" bIns="143407" rtlCol="0">
            <a:spAutoFit/>
          </a:bodyPr>
          <a:lstStyle/>
          <a:p>
            <a:pPr algn="ctr" defTabSz="914192">
              <a:lnSpc>
                <a:spcPct val="90000"/>
              </a:lnSpc>
              <a:defRPr/>
            </a:pPr>
            <a:r>
              <a:rPr lang="en-US" sz="1371" kern="0" dirty="0">
                <a:gradFill>
                  <a:gsLst>
                    <a:gs pos="2917">
                      <a:srgbClr val="FFFFFF"/>
                    </a:gs>
                    <a:gs pos="30000">
                      <a:srgbClr val="FFFFFF"/>
                    </a:gs>
                  </a:gsLst>
                  <a:lin ang="5400000" scaled="0"/>
                </a:gradFill>
              </a:rPr>
              <a:t>Customer</a:t>
            </a:r>
          </a:p>
          <a:p>
            <a:pPr algn="ctr" defTabSz="914192">
              <a:lnSpc>
                <a:spcPct val="90000"/>
              </a:lnSpc>
              <a:defRPr/>
            </a:pPr>
            <a:r>
              <a:rPr lang="en-US" sz="1371" kern="0" dirty="0">
                <a:gradFill>
                  <a:gsLst>
                    <a:gs pos="2917">
                      <a:srgbClr val="FFFFFF"/>
                    </a:gs>
                    <a:gs pos="30000">
                      <a:srgbClr val="FFFFFF"/>
                    </a:gs>
                  </a:gsLst>
                  <a:lin ang="5400000" scaled="0"/>
                </a:gradFill>
              </a:rPr>
              <a:t>Datacenter</a:t>
            </a:r>
          </a:p>
        </p:txBody>
      </p:sp>
      <p:sp>
        <p:nvSpPr>
          <p:cNvPr id="112" name="TextBox 111"/>
          <p:cNvSpPr txBox="1"/>
          <p:nvPr/>
        </p:nvSpPr>
        <p:spPr>
          <a:xfrm>
            <a:off x="10198827" y="4156679"/>
            <a:ext cx="1021595" cy="677103"/>
          </a:xfrm>
          <a:prstGeom prst="rect">
            <a:avLst/>
          </a:prstGeom>
          <a:noFill/>
        </p:spPr>
        <p:txBody>
          <a:bodyPr wrap="none" lIns="179259" tIns="143407" rIns="179259" bIns="143407" rtlCol="0">
            <a:spAutoFit/>
          </a:bodyPr>
          <a:lstStyle/>
          <a:p>
            <a:pPr algn="ctr" defTabSz="914192">
              <a:lnSpc>
                <a:spcPct val="90000"/>
              </a:lnSpc>
              <a:defRPr/>
            </a:pPr>
            <a:r>
              <a:rPr lang="en-US" sz="1371" kern="0" dirty="0">
                <a:gradFill>
                  <a:gsLst>
                    <a:gs pos="2917">
                      <a:srgbClr val="FFFFFF"/>
                    </a:gs>
                    <a:gs pos="30000">
                      <a:srgbClr val="FFFFFF"/>
                    </a:gs>
                  </a:gsLst>
                  <a:lin ang="5400000" scaled="0"/>
                </a:gradFill>
              </a:rPr>
              <a:t>Service</a:t>
            </a:r>
          </a:p>
          <a:p>
            <a:pPr algn="ctr" defTabSz="914192">
              <a:lnSpc>
                <a:spcPct val="90000"/>
              </a:lnSpc>
              <a:defRPr/>
            </a:pPr>
            <a:r>
              <a:rPr lang="en-US" sz="1371" kern="0" dirty="0">
                <a:gradFill>
                  <a:gsLst>
                    <a:gs pos="2917">
                      <a:srgbClr val="FFFFFF"/>
                    </a:gs>
                    <a:gs pos="30000">
                      <a:srgbClr val="FFFFFF"/>
                    </a:gs>
                  </a:gsLst>
                  <a:lin ang="5400000" scaled="0"/>
                </a:gradFill>
              </a:rPr>
              <a:t>Provider</a:t>
            </a:r>
          </a:p>
        </p:txBody>
      </p:sp>
      <p:sp>
        <p:nvSpPr>
          <p:cNvPr id="113" name="TextBox 112"/>
          <p:cNvSpPr txBox="1"/>
          <p:nvPr/>
        </p:nvSpPr>
        <p:spPr>
          <a:xfrm>
            <a:off x="8994654" y="4156679"/>
            <a:ext cx="1112953" cy="677103"/>
          </a:xfrm>
          <a:prstGeom prst="rect">
            <a:avLst/>
          </a:prstGeom>
          <a:noFill/>
        </p:spPr>
        <p:txBody>
          <a:bodyPr wrap="none" lIns="179259" tIns="143407" rIns="179259" bIns="143407" rtlCol="0">
            <a:spAutoFit/>
          </a:bodyPr>
          <a:lstStyle/>
          <a:p>
            <a:pPr algn="ctr" defTabSz="914192">
              <a:lnSpc>
                <a:spcPct val="90000"/>
              </a:lnSpc>
              <a:defRPr/>
            </a:pPr>
            <a:r>
              <a:rPr lang="en-US" sz="1371" kern="0" dirty="0">
                <a:gradFill>
                  <a:gsLst>
                    <a:gs pos="2917">
                      <a:srgbClr val="FFFFFF"/>
                    </a:gs>
                    <a:gs pos="30000">
                      <a:srgbClr val="FFFFFF"/>
                    </a:gs>
                  </a:gsLst>
                  <a:lin ang="5400000" scaled="0"/>
                </a:gradFill>
              </a:rPr>
              <a:t>Microsoft</a:t>
            </a:r>
          </a:p>
          <a:p>
            <a:pPr algn="ctr" defTabSz="914192">
              <a:lnSpc>
                <a:spcPct val="90000"/>
              </a:lnSpc>
              <a:defRPr/>
            </a:pPr>
            <a:r>
              <a:rPr lang="en-US" sz="1371" kern="0" dirty="0">
                <a:gradFill>
                  <a:gsLst>
                    <a:gs pos="2917">
                      <a:srgbClr val="FFFFFF"/>
                    </a:gs>
                    <a:gs pos="30000">
                      <a:srgbClr val="FFFFFF"/>
                    </a:gs>
                  </a:gsLst>
                  <a:lin ang="5400000" scaled="0"/>
                </a:gradFill>
              </a:rPr>
              <a:t>Azure</a:t>
            </a:r>
          </a:p>
        </p:txBody>
      </p:sp>
      <p:sp>
        <p:nvSpPr>
          <p:cNvPr id="114" name="TextBox 113"/>
          <p:cNvSpPr txBox="1"/>
          <p:nvPr/>
        </p:nvSpPr>
        <p:spPr>
          <a:xfrm>
            <a:off x="6989600" y="3133718"/>
            <a:ext cx="1317274" cy="455663"/>
          </a:xfrm>
          <a:prstGeom prst="rect">
            <a:avLst/>
          </a:prstGeom>
          <a:noFill/>
        </p:spPr>
        <p:txBody>
          <a:bodyPr wrap="none" lIns="179259" tIns="143407" rIns="179259" bIns="143407" rtlCol="0">
            <a:spAutoFit/>
          </a:bodyPr>
          <a:lstStyle/>
          <a:p>
            <a:pPr defTabSz="914192">
              <a:lnSpc>
                <a:spcPct val="90000"/>
              </a:lnSpc>
              <a:spcAft>
                <a:spcPts val="588"/>
              </a:spcAft>
              <a:defRPr/>
            </a:pPr>
            <a:r>
              <a:rPr lang="en-US" sz="1175" kern="0" dirty="0">
                <a:gradFill>
                  <a:gsLst>
                    <a:gs pos="2917">
                      <a:srgbClr val="FFFFFF"/>
                    </a:gs>
                    <a:gs pos="30000">
                      <a:srgbClr val="FFFFFF"/>
                    </a:gs>
                  </a:gsLst>
                  <a:lin ang="5400000" scaled="0"/>
                </a:gradFill>
              </a:rPr>
              <a:t>Run anywhere</a:t>
            </a:r>
          </a:p>
        </p:txBody>
      </p:sp>
    </p:spTree>
    <p:extLst>
      <p:ext uri="{BB962C8B-B14F-4D97-AF65-F5344CB8AC3E}">
        <p14:creationId xmlns:p14="http://schemas.microsoft.com/office/powerpoint/2010/main" val="15689076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 Armstrong</a:t>
            </a:r>
            <a:endParaRPr lang="en-US" dirty="0"/>
          </a:p>
        </p:txBody>
      </p:sp>
      <p:sp>
        <p:nvSpPr>
          <p:cNvPr id="3" name="Content Placeholder 2"/>
          <p:cNvSpPr>
            <a:spLocks noGrp="1"/>
          </p:cNvSpPr>
          <p:nvPr>
            <p:ph idx="1"/>
          </p:nvPr>
        </p:nvSpPr>
        <p:spPr>
          <a:xfrm>
            <a:off x="838200" y="1825625"/>
            <a:ext cx="5883442" cy="4351338"/>
          </a:xfrm>
        </p:spPr>
        <p:txBody>
          <a:bodyPr>
            <a:normAutofit/>
          </a:bodyPr>
          <a:lstStyle/>
          <a:p>
            <a:r>
              <a:rPr lang="en-US" dirty="0" smtClean="0"/>
              <a:t>I am Principle Program Manager at Microsoft. </a:t>
            </a:r>
          </a:p>
          <a:p>
            <a:r>
              <a:rPr lang="en-US" dirty="0" smtClean="0"/>
              <a:t>I have been working on virtualization for over a decade, and has worked on products such as Virtual PC, Virtual Server and Hyper-V.</a:t>
            </a:r>
          </a:p>
          <a:p>
            <a:r>
              <a:rPr lang="en-US" dirty="0" smtClean="0"/>
              <a:t>Right now I am focused on building the next release of Hyper-V and Windows Server containers.</a:t>
            </a:r>
          </a:p>
          <a:p>
            <a:r>
              <a:rPr lang="en-US" dirty="0" smtClean="0"/>
              <a:t>@</a:t>
            </a:r>
            <a:r>
              <a:rPr lang="en-US" dirty="0" err="1" smtClean="0"/>
              <a:t>VirtualPCGuy</a:t>
            </a:r>
            <a:endParaRPr lang="en-US" dirty="0"/>
          </a:p>
        </p:txBody>
      </p:sp>
      <p:pic>
        <p:nvPicPr>
          <p:cNvPr id="5" name="Picture 4"/>
          <p:cNvPicPr>
            <a:picLocks noChangeAspect="1"/>
          </p:cNvPicPr>
          <p:nvPr/>
        </p:nvPicPr>
        <p:blipFill>
          <a:blip r:embed="rId2"/>
          <a:stretch>
            <a:fillRect/>
          </a:stretch>
        </p:blipFill>
        <p:spPr>
          <a:xfrm>
            <a:off x="7191112" y="1957375"/>
            <a:ext cx="3809524" cy="3809524"/>
          </a:xfrm>
          <a:prstGeom prst="rect">
            <a:avLst/>
          </a:prstGeom>
        </p:spPr>
      </p:pic>
    </p:spTree>
    <p:extLst>
      <p:ext uri="{BB962C8B-B14F-4D97-AF65-F5344CB8AC3E}">
        <p14:creationId xmlns:p14="http://schemas.microsoft.com/office/powerpoint/2010/main" val="297225687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a:t>
            </a:r>
            <a:r>
              <a:rPr lang="en-US" dirty="0"/>
              <a:t>Magnum</a:t>
            </a:r>
          </a:p>
        </p:txBody>
      </p:sp>
      <p:pic>
        <p:nvPicPr>
          <p:cNvPr id="1028" name="Picture 4" descr="File:Magnum architectu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7922" y="1423146"/>
            <a:ext cx="10158476" cy="4977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2659739"/>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idx="1"/>
          </p:nvPr>
        </p:nvSpPr>
        <p:spPr/>
        <p:txBody>
          <a:bodyPr/>
          <a:lstStyle/>
          <a:p>
            <a:r>
              <a:rPr lang="en-US" dirty="0" smtClean="0"/>
              <a:t>Docker Integration Demo</a:t>
            </a:r>
            <a:endParaRPr lang="en-US" dirty="0"/>
          </a:p>
        </p:txBody>
      </p:sp>
    </p:spTree>
    <p:extLst>
      <p:ext uri="{BB962C8B-B14F-4D97-AF65-F5344CB8AC3E}">
        <p14:creationId xmlns:p14="http://schemas.microsoft.com/office/powerpoint/2010/main" val="37460393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Rude Questions</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9247428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But you have your own Cloud Stack!</a:t>
            </a:r>
            <a:endParaRPr lang="en-US" dirty="0"/>
          </a:p>
        </p:txBody>
      </p:sp>
      <p:sp>
        <p:nvSpPr>
          <p:cNvPr id="2" name="Content Placeholder 1"/>
          <p:cNvSpPr>
            <a:spLocks noGrp="1"/>
          </p:cNvSpPr>
          <p:nvPr>
            <p:ph idx="1"/>
          </p:nvPr>
        </p:nvSpPr>
        <p:spPr/>
        <p:txBody>
          <a:bodyPr/>
          <a:lstStyle/>
          <a:p>
            <a:r>
              <a:rPr lang="en-US" dirty="0" smtClean="0"/>
              <a:t>Yes – and we would like you to use it </a:t>
            </a:r>
            <a:r>
              <a:rPr lang="en-US" dirty="0" smtClean="0">
                <a:sym typeface="Wingdings" panose="05000000000000000000" pitchFamily="2" charset="2"/>
              </a:rPr>
              <a:t></a:t>
            </a:r>
          </a:p>
          <a:p>
            <a:r>
              <a:rPr lang="en-US" dirty="0" smtClean="0">
                <a:sym typeface="Wingdings" panose="05000000000000000000" pitchFamily="2" charset="2"/>
              </a:rPr>
              <a:t>However – we are happy to be part of any cloud computing platform that you build</a:t>
            </a:r>
            <a:endParaRPr lang="en-US" dirty="0"/>
          </a:p>
        </p:txBody>
      </p:sp>
    </p:spTree>
    <p:extLst>
      <p:ext uri="{BB962C8B-B14F-4D97-AF65-F5344CB8AC3E}">
        <p14:creationId xmlns:p14="http://schemas.microsoft.com/office/powerpoint/2010/main" val="18402018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But you won’t support this!</a:t>
            </a:r>
            <a:endParaRPr lang="en-US" dirty="0"/>
          </a:p>
        </p:txBody>
      </p:sp>
      <p:sp>
        <p:nvSpPr>
          <p:cNvPr id="2" name="Content Placeholder 1"/>
          <p:cNvSpPr>
            <a:spLocks noGrp="1"/>
          </p:cNvSpPr>
          <p:nvPr>
            <p:ph idx="1"/>
          </p:nvPr>
        </p:nvSpPr>
        <p:spPr/>
        <p:txBody>
          <a:bodyPr/>
          <a:lstStyle/>
          <a:p>
            <a:r>
              <a:rPr lang="en-US" dirty="0" smtClean="0"/>
              <a:t>Yes – we will*</a:t>
            </a:r>
          </a:p>
          <a:p>
            <a:endParaRPr lang="en-US" dirty="0"/>
          </a:p>
          <a:p>
            <a:r>
              <a:rPr lang="en-US" dirty="0" smtClean="0"/>
              <a:t>We support Windows + Enterprise Server applications on any virtualization platform that is part of the SVVP (</a:t>
            </a:r>
            <a:r>
              <a:rPr lang="en-US" dirty="0" smtClean="0">
                <a:hlinkClick r:id="rId2"/>
              </a:rPr>
              <a:t>http://www.windowsservercatalog.com/svvp.aspx</a:t>
            </a:r>
            <a:r>
              <a:rPr lang="en-US" dirty="0" smtClean="0"/>
              <a:t>)</a:t>
            </a:r>
          </a:p>
          <a:p>
            <a:r>
              <a:rPr lang="en-US" dirty="0" smtClean="0"/>
              <a:t>We do not make support statements about any management software – we don’t need to.  That is the point of an ecosystem </a:t>
            </a:r>
            <a:r>
              <a:rPr lang="en-US" dirty="0" smtClean="0">
                <a:sym typeface="Wingdings" panose="05000000000000000000" pitchFamily="2" charset="2"/>
              </a:rPr>
              <a:t></a:t>
            </a:r>
            <a:endParaRPr lang="en-US" dirty="0"/>
          </a:p>
        </p:txBody>
      </p:sp>
    </p:spTree>
    <p:extLst>
      <p:ext uri="{BB962C8B-B14F-4D97-AF65-F5344CB8AC3E}">
        <p14:creationId xmlns:p14="http://schemas.microsoft.com/office/powerpoint/2010/main" val="36437796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Friendly Questions?</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831001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Alessandro </a:t>
            </a:r>
            <a:r>
              <a:rPr lang="en-US" dirty="0" err="1" smtClean="0"/>
              <a:t>Pilotti</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256462" y="1619568"/>
            <a:ext cx="3734752" cy="3734752"/>
          </a:xfrm>
        </p:spPr>
      </p:pic>
      <p:sp>
        <p:nvSpPr>
          <p:cNvPr id="5" name="Content Placeholder 2"/>
          <p:cNvSpPr txBox="1">
            <a:spLocks/>
          </p:cNvSpPr>
          <p:nvPr/>
        </p:nvSpPr>
        <p:spPr>
          <a:xfrm>
            <a:off x="838200" y="1825625"/>
            <a:ext cx="588344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CEO at </a:t>
            </a:r>
            <a:r>
              <a:rPr lang="en-US" dirty="0" err="1" smtClean="0"/>
              <a:t>Cloudbase</a:t>
            </a:r>
            <a:r>
              <a:rPr lang="en-US" dirty="0" smtClean="0"/>
              <a:t> Solutions </a:t>
            </a:r>
          </a:p>
          <a:p>
            <a:r>
              <a:rPr lang="en-US" dirty="0" smtClean="0"/>
              <a:t>Project lead for all the Windows and Hyper-V integration in OpenStack</a:t>
            </a:r>
          </a:p>
          <a:p>
            <a:r>
              <a:rPr lang="en-US" dirty="0"/>
              <a:t>Hyper-V </a:t>
            </a:r>
            <a:r>
              <a:rPr lang="en-US" dirty="0" smtClean="0"/>
              <a:t>MVP</a:t>
            </a:r>
          </a:p>
          <a:p>
            <a:r>
              <a:rPr lang="en-US" dirty="0" smtClean="0"/>
              <a:t>@</a:t>
            </a:r>
            <a:r>
              <a:rPr lang="en-US" dirty="0" err="1" smtClean="0"/>
              <a:t>cloudbaseit</a:t>
            </a:r>
            <a:endParaRPr lang="en-US" dirty="0"/>
          </a:p>
        </p:txBody>
      </p:sp>
    </p:spTree>
    <p:extLst>
      <p:ext uri="{BB962C8B-B14F-4D97-AF65-F5344CB8AC3E}">
        <p14:creationId xmlns:p14="http://schemas.microsoft.com/office/powerpoint/2010/main" val="33452704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Windows Containers</a:t>
            </a:r>
          </a:p>
          <a:p>
            <a:r>
              <a:rPr lang="en-US" dirty="0" smtClean="0"/>
              <a:t>Hyper-V</a:t>
            </a:r>
          </a:p>
          <a:p>
            <a:r>
              <a:rPr lang="en-US" dirty="0" smtClean="0"/>
              <a:t>OpenStack Integration</a:t>
            </a:r>
          </a:p>
          <a:p>
            <a:r>
              <a:rPr lang="en-US" dirty="0" smtClean="0"/>
              <a:t>Docker Integration</a:t>
            </a:r>
          </a:p>
          <a:p>
            <a:r>
              <a:rPr lang="en-US" dirty="0" smtClean="0"/>
              <a:t>Rude Questions</a:t>
            </a:r>
          </a:p>
          <a:p>
            <a:r>
              <a:rPr lang="en-US" dirty="0" smtClean="0"/>
              <a:t>Friendly Questions</a:t>
            </a:r>
            <a:endParaRPr lang="en-US" dirty="0"/>
          </a:p>
        </p:txBody>
      </p:sp>
    </p:spTree>
    <p:extLst>
      <p:ext uri="{BB962C8B-B14F-4D97-AF65-F5344CB8AC3E}">
        <p14:creationId xmlns:p14="http://schemas.microsoft.com/office/powerpoint/2010/main" val="2652712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Windows Containers</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457741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754" y="307449"/>
            <a:ext cx="11818681" cy="880810"/>
          </a:xfrm>
        </p:spPr>
        <p:txBody>
          <a:bodyPr>
            <a:normAutofit fontScale="90000"/>
          </a:bodyPr>
          <a:lstStyle/>
          <a:p>
            <a:r>
              <a:rPr lang="en-US" sz="5686" dirty="0"/>
              <a:t>Containers</a:t>
            </a:r>
            <a:r>
              <a:rPr lang="en-US" dirty="0"/>
              <a:t/>
            </a:r>
            <a:br>
              <a:rPr lang="en-US" dirty="0"/>
            </a:br>
            <a:r>
              <a:rPr lang="en-US" sz="3136" dirty="0">
                <a:gradFill>
                  <a:gsLst>
                    <a:gs pos="7619">
                      <a:srgbClr val="00188F"/>
                    </a:gs>
                    <a:gs pos="35000">
                      <a:srgbClr val="00188F"/>
                    </a:gs>
                  </a:gsLst>
                  <a:lin ang="5400000" scaled="0"/>
                </a:gradFill>
              </a:rPr>
              <a:t>A new approach to build, ship, deploy, and instantiate applications</a:t>
            </a:r>
            <a:endParaRPr lang="en-US" dirty="0">
              <a:gradFill>
                <a:gsLst>
                  <a:gs pos="7619">
                    <a:srgbClr val="00188F"/>
                  </a:gs>
                  <a:gs pos="35000">
                    <a:srgbClr val="00188F"/>
                  </a:gs>
                </a:gsLst>
                <a:lin ang="5400000" scaled="0"/>
              </a:gradFill>
            </a:endParaRPr>
          </a:p>
        </p:txBody>
      </p:sp>
      <p:sp>
        <p:nvSpPr>
          <p:cNvPr id="24" name="Rectangle 23"/>
          <p:cNvSpPr/>
          <p:nvPr/>
        </p:nvSpPr>
        <p:spPr bwMode="auto">
          <a:xfrm>
            <a:off x="4226233" y="2292552"/>
            <a:ext cx="509634" cy="34641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3" name="Group 52"/>
          <p:cNvGrpSpPr/>
          <p:nvPr/>
        </p:nvGrpSpPr>
        <p:grpSpPr>
          <a:xfrm>
            <a:off x="799170" y="2166135"/>
            <a:ext cx="1166719" cy="901092"/>
            <a:chOff x="1607293" y="2529497"/>
            <a:chExt cx="1422577" cy="1098699"/>
          </a:xfrm>
          <a:solidFill>
            <a:srgbClr val="002060"/>
          </a:solidFill>
        </p:grpSpPr>
        <p:sp>
          <p:nvSpPr>
            <p:cNvPr id="48" name="Freeform 5"/>
            <p:cNvSpPr>
              <a:spLocks noChangeAspect="1" noEditPoints="1"/>
            </p:cNvSpPr>
            <p:nvPr/>
          </p:nvSpPr>
          <p:spPr bwMode="auto">
            <a:xfrm>
              <a:off x="1607293" y="2529497"/>
              <a:ext cx="1422577" cy="1098699"/>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00BCF2"/>
            </a:solidFill>
            <a:ln>
              <a:noFill/>
            </a:ln>
            <a:extLst/>
          </p:spPr>
          <p:txBody>
            <a:bodyPr vert="horz" wrap="square" lIns="89630" tIns="44814" rIns="89630" bIns="44814" numCol="1" anchor="t" anchorCtr="0" compatLnSpc="1">
              <a:prstTxWarp prst="textNoShape">
                <a:avLst/>
              </a:prstTxWarp>
            </a:bodyPr>
            <a:lstStyle/>
            <a:p>
              <a:endParaRPr lang="en-US" sz="1765">
                <a:solidFill>
                  <a:srgbClr val="505050"/>
                </a:solidFill>
              </a:endParaRPr>
            </a:p>
          </p:txBody>
        </p:sp>
        <p:grpSp>
          <p:nvGrpSpPr>
            <p:cNvPr id="52" name="Group 51"/>
            <p:cNvGrpSpPr/>
            <p:nvPr/>
          </p:nvGrpSpPr>
          <p:grpSpPr>
            <a:xfrm>
              <a:off x="2061884" y="2634924"/>
              <a:ext cx="513394" cy="576136"/>
              <a:chOff x="2304394" y="2806764"/>
              <a:chExt cx="203894" cy="228812"/>
            </a:xfrm>
            <a:grpFill/>
          </p:grpSpPr>
          <p:sp>
            <p:nvSpPr>
              <p:cNvPr id="49"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505050"/>
                  </a:solidFill>
                </a:endParaRPr>
              </a:p>
            </p:txBody>
          </p:sp>
          <p:sp>
            <p:nvSpPr>
              <p:cNvPr id="50"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505050"/>
                  </a:solidFill>
                </a:endParaRPr>
              </a:p>
            </p:txBody>
          </p:sp>
          <p:sp>
            <p:nvSpPr>
              <p:cNvPr id="51"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505050"/>
                  </a:solidFill>
                </a:endParaRPr>
              </a:p>
            </p:txBody>
          </p:sp>
        </p:grpSp>
      </p:grpSp>
      <p:sp>
        <p:nvSpPr>
          <p:cNvPr id="55" name="TextBox 54"/>
          <p:cNvSpPr txBox="1"/>
          <p:nvPr/>
        </p:nvSpPr>
        <p:spPr>
          <a:xfrm>
            <a:off x="753148" y="3084631"/>
            <a:ext cx="1113379" cy="534041"/>
          </a:xfrm>
          <a:prstGeom prst="rect">
            <a:avLst/>
          </a:prstGeom>
          <a:noFill/>
        </p:spPr>
        <p:txBody>
          <a:bodyPr wrap="none" lIns="179259" tIns="143407" rIns="179259" bIns="143407" rtlCol="0">
            <a:spAutoFit/>
          </a:bodyPr>
          <a:lstStyle/>
          <a:p>
            <a:pPr>
              <a:lnSpc>
                <a:spcPct val="90000"/>
              </a:lnSpc>
              <a:spcAft>
                <a:spcPts val="588"/>
              </a:spcAft>
            </a:pPr>
            <a:r>
              <a:rPr lang="en-US" sz="1765" b="1" dirty="0"/>
              <a:t>Physical</a:t>
            </a:r>
          </a:p>
        </p:txBody>
      </p:sp>
      <p:sp>
        <p:nvSpPr>
          <p:cNvPr id="4" name="Freeform 5"/>
          <p:cNvSpPr>
            <a:spLocks noChangeAspect="1" noEditPoints="1"/>
          </p:cNvSpPr>
          <p:nvPr/>
        </p:nvSpPr>
        <p:spPr bwMode="auto">
          <a:xfrm>
            <a:off x="789844" y="5267401"/>
            <a:ext cx="1165187" cy="878774"/>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0072C6"/>
          </a:solidFill>
          <a:ln>
            <a:noFill/>
          </a:ln>
          <a:extLst/>
        </p:spPr>
        <p:txBody>
          <a:bodyPr vert="horz" wrap="square" lIns="89630" tIns="44814" rIns="89630" bIns="44814" numCol="1" anchor="t" anchorCtr="0" compatLnSpc="1">
            <a:prstTxWarp prst="textNoShape">
              <a:avLst/>
            </a:prstTxWarp>
          </a:bodyPr>
          <a:lstStyle/>
          <a:p>
            <a:endParaRPr lang="en-US" sz="1765">
              <a:solidFill>
                <a:srgbClr val="505050"/>
              </a:solidFill>
            </a:endParaRPr>
          </a:p>
        </p:txBody>
      </p:sp>
      <p:grpSp>
        <p:nvGrpSpPr>
          <p:cNvPr id="7" name="Group 6"/>
          <p:cNvGrpSpPr/>
          <p:nvPr/>
        </p:nvGrpSpPr>
        <p:grpSpPr>
          <a:xfrm>
            <a:off x="868968" y="4771149"/>
            <a:ext cx="492365" cy="439070"/>
            <a:chOff x="7225183" y="4826255"/>
            <a:chExt cx="420688" cy="384175"/>
          </a:xfrm>
          <a:solidFill>
            <a:srgbClr val="0072C6"/>
          </a:solidFill>
        </p:grpSpPr>
        <p:sp>
          <p:nvSpPr>
            <p:cNvPr id="36" name="Rectangle 35"/>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7" name="Group 36"/>
            <p:cNvGrpSpPr/>
            <p:nvPr/>
          </p:nvGrpSpPr>
          <p:grpSpPr>
            <a:xfrm>
              <a:off x="7225183" y="4826255"/>
              <a:ext cx="420688" cy="384175"/>
              <a:chOff x="7225183" y="4826255"/>
              <a:chExt cx="420688" cy="384175"/>
            </a:xfrm>
            <a:grpFill/>
          </p:grpSpPr>
          <p:sp>
            <p:nvSpPr>
              <p:cNvPr id="38"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grpFill/>
              <a:ln w="0">
                <a:noFill/>
                <a:prstDash val="solid"/>
                <a:round/>
                <a:headEnd/>
                <a:tailEnd/>
              </a:ln>
            </p:spPr>
            <p:txBody>
              <a:bodyPr vert="horz" wrap="square" lIns="89630" tIns="44814" rIns="89630" bIns="44814" numCol="1" anchor="t" anchorCtr="0" compatLnSpc="1">
                <a:prstTxWarp prst="textNoShape">
                  <a:avLst/>
                </a:prstTxWarp>
              </a:bodyPr>
              <a:lstStyle/>
              <a:p>
                <a:endParaRPr lang="en-US" sz="1765">
                  <a:solidFill>
                    <a:srgbClr val="505050"/>
                  </a:solidFill>
                </a:endParaRPr>
              </a:p>
            </p:txBody>
          </p:sp>
          <p:sp>
            <p:nvSpPr>
              <p:cNvPr id="39"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505050"/>
                  </a:solidFill>
                </a:endParaRPr>
              </a:p>
            </p:txBody>
          </p:sp>
          <p:sp>
            <p:nvSpPr>
              <p:cNvPr id="40"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505050"/>
                  </a:solidFill>
                </a:endParaRPr>
              </a:p>
            </p:txBody>
          </p:sp>
          <p:sp>
            <p:nvSpPr>
              <p:cNvPr id="41"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505050"/>
                  </a:solidFill>
                </a:endParaRPr>
              </a:p>
            </p:txBody>
          </p:sp>
        </p:grpSp>
      </p:grpSp>
      <p:sp>
        <p:nvSpPr>
          <p:cNvPr id="56" name="TextBox 55"/>
          <p:cNvSpPr txBox="1"/>
          <p:nvPr/>
        </p:nvSpPr>
        <p:spPr>
          <a:xfrm>
            <a:off x="819119" y="6141242"/>
            <a:ext cx="1000014" cy="534041"/>
          </a:xfrm>
          <a:prstGeom prst="rect">
            <a:avLst/>
          </a:prstGeom>
          <a:noFill/>
        </p:spPr>
        <p:txBody>
          <a:bodyPr wrap="none" lIns="179259" tIns="143407" rIns="179259" bIns="143407" rtlCol="0">
            <a:spAutoFit/>
          </a:bodyPr>
          <a:lstStyle/>
          <a:p>
            <a:pPr>
              <a:lnSpc>
                <a:spcPct val="90000"/>
              </a:lnSpc>
              <a:spcAft>
                <a:spcPts val="588"/>
              </a:spcAft>
            </a:pPr>
            <a:r>
              <a:rPr lang="en-US" sz="1765" b="1" dirty="0"/>
              <a:t>Virtual</a:t>
            </a:r>
          </a:p>
        </p:txBody>
      </p:sp>
      <p:sp>
        <p:nvSpPr>
          <p:cNvPr id="60" name="TextBox 59"/>
          <p:cNvSpPr txBox="1"/>
          <p:nvPr/>
        </p:nvSpPr>
        <p:spPr>
          <a:xfrm>
            <a:off x="2504589" y="1934507"/>
            <a:ext cx="3420379" cy="1499241"/>
          </a:xfrm>
          <a:prstGeom prst="rect">
            <a:avLst/>
          </a:prstGeom>
          <a:noFill/>
        </p:spPr>
        <p:txBody>
          <a:bodyPr wrap="square" lIns="179259" tIns="143407" rIns="179259" bIns="143407" rtlCol="0">
            <a:spAutoFit/>
          </a:bodyPr>
          <a:lstStyle/>
          <a:p>
            <a:pPr>
              <a:spcAft>
                <a:spcPts val="1176"/>
              </a:spcAft>
            </a:pPr>
            <a:r>
              <a:rPr lang="en-US" sz="1372" dirty="0">
                <a:gradFill>
                  <a:gsLst>
                    <a:gs pos="2917">
                      <a:schemeClr val="tx1"/>
                    </a:gs>
                    <a:gs pos="30000">
                      <a:schemeClr val="tx1"/>
                    </a:gs>
                  </a:gsLst>
                  <a:lin ang="5400000" scaled="0"/>
                </a:gradFill>
              </a:rPr>
              <a:t>Applications traditionally built and deployed onto physical systems with 1:1 relationship</a:t>
            </a:r>
          </a:p>
          <a:p>
            <a:pPr>
              <a:spcAft>
                <a:spcPts val="1176"/>
              </a:spcAft>
            </a:pPr>
            <a:r>
              <a:rPr lang="en-US" sz="1372" dirty="0">
                <a:gradFill>
                  <a:gsLst>
                    <a:gs pos="2917">
                      <a:schemeClr val="tx1"/>
                    </a:gs>
                    <a:gs pos="30000">
                      <a:schemeClr val="tx1"/>
                    </a:gs>
                  </a:gsLst>
                  <a:lin ang="5400000" scaled="0"/>
                </a:gradFill>
              </a:rPr>
              <a:t>New applications often required new physical systems for isolation of resources</a:t>
            </a:r>
          </a:p>
        </p:txBody>
      </p:sp>
      <p:sp>
        <p:nvSpPr>
          <p:cNvPr id="61" name="TextBox 60"/>
          <p:cNvSpPr txBox="1"/>
          <p:nvPr/>
        </p:nvSpPr>
        <p:spPr>
          <a:xfrm>
            <a:off x="2474005" y="4028791"/>
            <a:ext cx="3420379" cy="2431873"/>
          </a:xfrm>
          <a:prstGeom prst="rect">
            <a:avLst/>
          </a:prstGeom>
          <a:noFill/>
        </p:spPr>
        <p:txBody>
          <a:bodyPr wrap="square" lIns="179259" tIns="143407" rIns="179259" bIns="143407" rtlCol="0">
            <a:spAutoFit/>
          </a:bodyPr>
          <a:lstStyle/>
          <a:p>
            <a:pPr>
              <a:spcAft>
                <a:spcPts val="1176"/>
              </a:spcAft>
            </a:pPr>
            <a:r>
              <a:rPr lang="en-US" sz="1372" dirty="0">
                <a:gradFill>
                  <a:gsLst>
                    <a:gs pos="2917">
                      <a:schemeClr val="tx1"/>
                    </a:gs>
                    <a:gs pos="30000">
                      <a:schemeClr val="tx1"/>
                    </a:gs>
                  </a:gsLst>
                  <a:lin ang="5400000" scaled="0"/>
                </a:gradFill>
              </a:rPr>
              <a:t>Higher consolidation ratios and better utilization</a:t>
            </a:r>
          </a:p>
          <a:p>
            <a:pPr>
              <a:spcAft>
                <a:spcPts val="1176"/>
              </a:spcAft>
            </a:pPr>
            <a:r>
              <a:rPr lang="en-US" sz="1372" dirty="0">
                <a:gradFill>
                  <a:gsLst>
                    <a:gs pos="2917">
                      <a:schemeClr val="tx1"/>
                    </a:gs>
                    <a:gs pos="30000">
                      <a:schemeClr val="tx1"/>
                    </a:gs>
                  </a:gsLst>
                  <a:lin ang="5400000" scaled="0"/>
                </a:gradFill>
              </a:rPr>
              <a:t>Faster app deployment than in a traditional, physical environment</a:t>
            </a:r>
          </a:p>
          <a:p>
            <a:pPr>
              <a:spcAft>
                <a:spcPts val="1176"/>
              </a:spcAft>
            </a:pPr>
            <a:r>
              <a:rPr lang="en-US" sz="1372" dirty="0">
                <a:gradFill>
                  <a:gsLst>
                    <a:gs pos="2917">
                      <a:schemeClr val="tx1"/>
                    </a:gs>
                    <a:gs pos="30000">
                      <a:schemeClr val="tx1"/>
                    </a:gs>
                  </a:gsLst>
                  <a:lin ang="5400000" scaled="0"/>
                </a:gradFill>
              </a:rPr>
              <a:t>Apps deployed into VMs with high compatibility success</a:t>
            </a:r>
          </a:p>
          <a:p>
            <a:pPr>
              <a:spcAft>
                <a:spcPts val="1176"/>
              </a:spcAft>
            </a:pPr>
            <a:r>
              <a:rPr lang="en-US" sz="1372" dirty="0">
                <a:gradFill>
                  <a:gsLst>
                    <a:gs pos="2917">
                      <a:schemeClr val="tx1"/>
                    </a:gs>
                    <a:gs pos="30000">
                      <a:schemeClr val="tx1"/>
                    </a:gs>
                  </a:gsLst>
                  <a:lin ang="5400000" scaled="0"/>
                </a:gradFill>
              </a:rPr>
              <a:t>Apps benefited from key VM features i.e. Live migration, HA</a:t>
            </a:r>
          </a:p>
        </p:txBody>
      </p:sp>
      <p:cxnSp>
        <p:nvCxnSpPr>
          <p:cNvPr id="63" name="Straight Connector 62"/>
          <p:cNvCxnSpPr/>
          <p:nvPr/>
        </p:nvCxnSpPr>
        <p:spPr>
          <a:xfrm>
            <a:off x="6290420" y="2027535"/>
            <a:ext cx="0" cy="4080288"/>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1" name="Group 140"/>
          <p:cNvGrpSpPr/>
          <p:nvPr/>
        </p:nvGrpSpPr>
        <p:grpSpPr>
          <a:xfrm>
            <a:off x="7037145" y="2044629"/>
            <a:ext cx="2347716" cy="2380473"/>
            <a:chOff x="7178389" y="2084931"/>
            <a:chExt cx="2395133" cy="2428550"/>
          </a:xfrm>
        </p:grpSpPr>
        <p:sp>
          <p:nvSpPr>
            <p:cNvPr id="65" name="Freeform 5"/>
            <p:cNvSpPr>
              <a:spLocks noChangeAspect="1" noEditPoints="1"/>
            </p:cNvSpPr>
            <p:nvPr/>
          </p:nvSpPr>
          <p:spPr bwMode="auto">
            <a:xfrm>
              <a:off x="7178389" y="2084931"/>
              <a:ext cx="2395133" cy="1849834"/>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002060"/>
            </a:solidFill>
            <a:ln>
              <a:noFill/>
            </a:ln>
            <a:extLst/>
          </p:spPr>
          <p:txBody>
            <a:bodyPr vert="horz" wrap="square" lIns="89630" tIns="44814" rIns="89630" bIns="44814" numCol="1" anchor="t" anchorCtr="0" compatLnSpc="1">
              <a:prstTxWarp prst="textNoShape">
                <a:avLst/>
              </a:prstTxWarp>
            </a:bodyPr>
            <a:lstStyle/>
            <a:p>
              <a:endParaRPr lang="en-US" sz="1765">
                <a:solidFill>
                  <a:srgbClr val="505050"/>
                </a:solidFill>
              </a:endParaRPr>
            </a:p>
          </p:txBody>
        </p:sp>
        <p:grpSp>
          <p:nvGrpSpPr>
            <p:cNvPr id="84" name="Group 83"/>
            <p:cNvGrpSpPr/>
            <p:nvPr/>
          </p:nvGrpSpPr>
          <p:grpSpPr>
            <a:xfrm>
              <a:off x="7388615" y="2895644"/>
              <a:ext cx="457478" cy="447088"/>
              <a:chOff x="9109131" y="2427363"/>
              <a:chExt cx="620854" cy="606753"/>
            </a:xfrm>
          </p:grpSpPr>
          <p:grpSp>
            <p:nvGrpSpPr>
              <p:cNvPr id="85" name="Group 84"/>
              <p:cNvGrpSpPr/>
              <p:nvPr/>
            </p:nvGrpSpPr>
            <p:grpSpPr>
              <a:xfrm>
                <a:off x="9204778" y="2479325"/>
                <a:ext cx="429561" cy="482058"/>
                <a:chOff x="2304394" y="2806764"/>
                <a:chExt cx="203894" cy="228812"/>
              </a:xfrm>
              <a:solidFill>
                <a:schemeClr val="bg1"/>
              </a:solidFill>
            </p:grpSpPr>
            <p:sp>
              <p:nvSpPr>
                <p:cNvPr id="8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505050"/>
                    </a:solidFill>
                  </a:endParaRPr>
                </a:p>
              </p:txBody>
            </p:sp>
            <p:sp>
              <p:nvSpPr>
                <p:cNvPr id="8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505050"/>
                    </a:solidFill>
                  </a:endParaRPr>
                </a:p>
              </p:txBody>
            </p:sp>
            <p:sp>
              <p:nvSpPr>
                <p:cNvPr id="8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505050"/>
                    </a:solidFill>
                  </a:endParaRPr>
                </a:p>
              </p:txBody>
            </p:sp>
          </p:grpSp>
          <p:sp>
            <p:nvSpPr>
              <p:cNvPr id="86" name="Rounded Rectangle 85"/>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0" name="Group 89"/>
            <p:cNvGrpSpPr/>
            <p:nvPr/>
          </p:nvGrpSpPr>
          <p:grpSpPr>
            <a:xfrm>
              <a:off x="7904180" y="2895644"/>
              <a:ext cx="457478" cy="447088"/>
              <a:chOff x="9109131" y="2427363"/>
              <a:chExt cx="620854" cy="606753"/>
            </a:xfrm>
          </p:grpSpPr>
          <p:grpSp>
            <p:nvGrpSpPr>
              <p:cNvPr id="91" name="Group 90"/>
              <p:cNvGrpSpPr/>
              <p:nvPr/>
            </p:nvGrpSpPr>
            <p:grpSpPr>
              <a:xfrm>
                <a:off x="9204778" y="2479325"/>
                <a:ext cx="429561" cy="482058"/>
                <a:chOff x="2304394" y="2806764"/>
                <a:chExt cx="203894" cy="228812"/>
              </a:xfrm>
              <a:solidFill>
                <a:schemeClr val="bg1"/>
              </a:solidFill>
            </p:grpSpPr>
            <p:sp>
              <p:nvSpPr>
                <p:cNvPr id="9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505050"/>
                    </a:solidFill>
                  </a:endParaRPr>
                </a:p>
              </p:txBody>
            </p:sp>
            <p:sp>
              <p:nvSpPr>
                <p:cNvPr id="9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505050"/>
                    </a:solidFill>
                  </a:endParaRPr>
                </a:p>
              </p:txBody>
            </p:sp>
            <p:sp>
              <p:nvSpPr>
                <p:cNvPr id="9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505050"/>
                    </a:solidFill>
                  </a:endParaRPr>
                </a:p>
              </p:txBody>
            </p:sp>
          </p:grpSp>
          <p:sp>
            <p:nvSpPr>
              <p:cNvPr id="92" name="Rounded Rectangle 91"/>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6" name="Group 95"/>
            <p:cNvGrpSpPr/>
            <p:nvPr/>
          </p:nvGrpSpPr>
          <p:grpSpPr>
            <a:xfrm>
              <a:off x="8411036" y="2895644"/>
              <a:ext cx="457478" cy="447088"/>
              <a:chOff x="9109131" y="2427363"/>
              <a:chExt cx="620854" cy="606753"/>
            </a:xfrm>
          </p:grpSpPr>
          <p:grpSp>
            <p:nvGrpSpPr>
              <p:cNvPr id="97" name="Group 96"/>
              <p:cNvGrpSpPr/>
              <p:nvPr/>
            </p:nvGrpSpPr>
            <p:grpSpPr>
              <a:xfrm>
                <a:off x="9204778" y="2479325"/>
                <a:ext cx="429561" cy="482058"/>
                <a:chOff x="2304394" y="2806764"/>
                <a:chExt cx="203894" cy="228812"/>
              </a:xfrm>
              <a:solidFill>
                <a:schemeClr val="bg1"/>
              </a:solidFill>
            </p:grpSpPr>
            <p:sp>
              <p:nvSpPr>
                <p:cNvPr id="99"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505050"/>
                    </a:solidFill>
                  </a:endParaRPr>
                </a:p>
              </p:txBody>
            </p:sp>
            <p:sp>
              <p:nvSpPr>
                <p:cNvPr id="100"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505050"/>
                    </a:solidFill>
                  </a:endParaRPr>
                </a:p>
              </p:txBody>
            </p:sp>
            <p:sp>
              <p:nvSpPr>
                <p:cNvPr id="101"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505050"/>
                    </a:solidFill>
                  </a:endParaRPr>
                </a:p>
              </p:txBody>
            </p:sp>
          </p:grpSp>
          <p:sp>
            <p:nvSpPr>
              <p:cNvPr id="98" name="Rounded Rectangle 97"/>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2" name="Group 101"/>
            <p:cNvGrpSpPr/>
            <p:nvPr/>
          </p:nvGrpSpPr>
          <p:grpSpPr>
            <a:xfrm>
              <a:off x="8914412" y="2895644"/>
              <a:ext cx="457478" cy="447088"/>
              <a:chOff x="9109131" y="2427363"/>
              <a:chExt cx="620854" cy="606753"/>
            </a:xfrm>
          </p:grpSpPr>
          <p:grpSp>
            <p:nvGrpSpPr>
              <p:cNvPr id="103" name="Group 102"/>
              <p:cNvGrpSpPr/>
              <p:nvPr/>
            </p:nvGrpSpPr>
            <p:grpSpPr>
              <a:xfrm>
                <a:off x="9204778" y="2479325"/>
                <a:ext cx="429561" cy="482058"/>
                <a:chOff x="2304394" y="2806764"/>
                <a:chExt cx="203894" cy="228812"/>
              </a:xfrm>
              <a:solidFill>
                <a:schemeClr val="bg1"/>
              </a:solidFill>
            </p:grpSpPr>
            <p:sp>
              <p:nvSpPr>
                <p:cNvPr id="105"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505050"/>
                    </a:solidFill>
                  </a:endParaRPr>
                </a:p>
              </p:txBody>
            </p:sp>
            <p:sp>
              <p:nvSpPr>
                <p:cNvPr id="106"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505050"/>
                    </a:solidFill>
                  </a:endParaRPr>
                </a:p>
              </p:txBody>
            </p:sp>
            <p:sp>
              <p:nvSpPr>
                <p:cNvPr id="107"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505050"/>
                    </a:solidFill>
                  </a:endParaRPr>
                </a:p>
              </p:txBody>
            </p:sp>
          </p:grpSp>
          <p:sp>
            <p:nvSpPr>
              <p:cNvPr id="104" name="Rounded Rectangle 103"/>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8" name="Group 107"/>
            <p:cNvGrpSpPr/>
            <p:nvPr/>
          </p:nvGrpSpPr>
          <p:grpSpPr>
            <a:xfrm>
              <a:off x="7636201" y="2374901"/>
              <a:ext cx="457478" cy="447088"/>
              <a:chOff x="9109131" y="2427363"/>
              <a:chExt cx="620854" cy="606753"/>
            </a:xfrm>
          </p:grpSpPr>
          <p:grpSp>
            <p:nvGrpSpPr>
              <p:cNvPr id="109" name="Group 108"/>
              <p:cNvGrpSpPr/>
              <p:nvPr/>
            </p:nvGrpSpPr>
            <p:grpSpPr>
              <a:xfrm>
                <a:off x="9204778" y="2479325"/>
                <a:ext cx="429561" cy="482058"/>
                <a:chOff x="2304394" y="2806764"/>
                <a:chExt cx="203894" cy="228812"/>
              </a:xfrm>
              <a:solidFill>
                <a:schemeClr val="bg1"/>
              </a:solidFill>
            </p:grpSpPr>
            <p:sp>
              <p:nvSpPr>
                <p:cNvPr id="111"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505050"/>
                    </a:solidFill>
                  </a:endParaRPr>
                </a:p>
              </p:txBody>
            </p:sp>
            <p:sp>
              <p:nvSpPr>
                <p:cNvPr id="112"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505050"/>
                    </a:solidFill>
                  </a:endParaRPr>
                </a:p>
              </p:txBody>
            </p:sp>
            <p:sp>
              <p:nvSpPr>
                <p:cNvPr id="113"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505050"/>
                    </a:solidFill>
                  </a:endParaRPr>
                </a:p>
              </p:txBody>
            </p:sp>
          </p:grpSp>
          <p:sp>
            <p:nvSpPr>
              <p:cNvPr id="110" name="Rounded Rectangle 109"/>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4" name="Group 113"/>
            <p:cNvGrpSpPr/>
            <p:nvPr/>
          </p:nvGrpSpPr>
          <p:grpSpPr>
            <a:xfrm>
              <a:off x="8143057" y="2374901"/>
              <a:ext cx="457478" cy="447088"/>
              <a:chOff x="9109131" y="2427363"/>
              <a:chExt cx="620854" cy="606753"/>
            </a:xfrm>
          </p:grpSpPr>
          <p:grpSp>
            <p:nvGrpSpPr>
              <p:cNvPr id="115" name="Group 114"/>
              <p:cNvGrpSpPr/>
              <p:nvPr/>
            </p:nvGrpSpPr>
            <p:grpSpPr>
              <a:xfrm>
                <a:off x="9204778" y="2479325"/>
                <a:ext cx="429561" cy="482058"/>
                <a:chOff x="2304394" y="2806764"/>
                <a:chExt cx="203894" cy="228812"/>
              </a:xfrm>
              <a:solidFill>
                <a:schemeClr val="bg1"/>
              </a:solidFill>
            </p:grpSpPr>
            <p:sp>
              <p:nvSpPr>
                <p:cNvPr id="11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505050"/>
                    </a:solidFill>
                  </a:endParaRPr>
                </a:p>
              </p:txBody>
            </p:sp>
            <p:sp>
              <p:nvSpPr>
                <p:cNvPr id="11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505050"/>
                    </a:solidFill>
                  </a:endParaRPr>
                </a:p>
              </p:txBody>
            </p:sp>
            <p:sp>
              <p:nvSpPr>
                <p:cNvPr id="11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505050"/>
                    </a:solidFill>
                  </a:endParaRPr>
                </a:p>
              </p:txBody>
            </p:sp>
          </p:grpSp>
          <p:sp>
            <p:nvSpPr>
              <p:cNvPr id="116" name="Rounded Rectangle 115"/>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20" name="Group 119"/>
            <p:cNvGrpSpPr/>
            <p:nvPr/>
          </p:nvGrpSpPr>
          <p:grpSpPr>
            <a:xfrm>
              <a:off x="8646433" y="2374901"/>
              <a:ext cx="457478" cy="447088"/>
              <a:chOff x="9109131" y="2427363"/>
              <a:chExt cx="620854" cy="606753"/>
            </a:xfrm>
          </p:grpSpPr>
          <p:grpSp>
            <p:nvGrpSpPr>
              <p:cNvPr id="121" name="Group 120"/>
              <p:cNvGrpSpPr/>
              <p:nvPr/>
            </p:nvGrpSpPr>
            <p:grpSpPr>
              <a:xfrm>
                <a:off x="9204778" y="2479325"/>
                <a:ext cx="429561" cy="482058"/>
                <a:chOff x="2304394" y="2806764"/>
                <a:chExt cx="203894" cy="228812"/>
              </a:xfrm>
              <a:solidFill>
                <a:schemeClr val="bg1"/>
              </a:solidFill>
            </p:grpSpPr>
            <p:sp>
              <p:nvSpPr>
                <p:cNvPr id="12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505050"/>
                    </a:solidFill>
                  </a:endParaRPr>
                </a:p>
              </p:txBody>
            </p:sp>
            <p:sp>
              <p:nvSpPr>
                <p:cNvPr id="12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505050"/>
                    </a:solidFill>
                  </a:endParaRPr>
                </a:p>
              </p:txBody>
            </p:sp>
            <p:sp>
              <p:nvSpPr>
                <p:cNvPr id="12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505050"/>
                    </a:solidFill>
                  </a:endParaRPr>
                </a:p>
              </p:txBody>
            </p:sp>
          </p:grpSp>
          <p:sp>
            <p:nvSpPr>
              <p:cNvPr id="122" name="Rounded Rectangle 121"/>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26" name="TextBox 125"/>
            <p:cNvSpPr txBox="1"/>
            <p:nvPr/>
          </p:nvSpPr>
          <p:spPr>
            <a:xfrm>
              <a:off x="7223565" y="3940984"/>
              <a:ext cx="2052528" cy="572497"/>
            </a:xfrm>
            <a:prstGeom prst="rect">
              <a:avLst/>
            </a:prstGeom>
            <a:noFill/>
          </p:spPr>
          <p:txBody>
            <a:bodyPr wrap="none" lIns="179259" tIns="143407" rIns="179259" bIns="143407" rtlCol="0">
              <a:spAutoFit/>
            </a:bodyPr>
            <a:lstStyle/>
            <a:p>
              <a:pPr>
                <a:lnSpc>
                  <a:spcPct val="90000"/>
                </a:lnSpc>
                <a:spcAft>
                  <a:spcPts val="588"/>
                </a:spcAft>
              </a:pPr>
              <a:r>
                <a:rPr lang="en-US" sz="1961" b="1" dirty="0"/>
                <a:t>Physical/Virtual</a:t>
              </a:r>
            </a:p>
          </p:txBody>
        </p:sp>
      </p:grpSp>
      <p:sp>
        <p:nvSpPr>
          <p:cNvPr id="129" name="TextBox 128"/>
          <p:cNvSpPr txBox="1"/>
          <p:nvPr/>
        </p:nvSpPr>
        <p:spPr>
          <a:xfrm>
            <a:off x="6920553" y="4336468"/>
            <a:ext cx="4704053" cy="2002919"/>
          </a:xfrm>
          <a:prstGeom prst="rect">
            <a:avLst/>
          </a:prstGeom>
          <a:noFill/>
        </p:spPr>
        <p:txBody>
          <a:bodyPr wrap="square" lIns="179259" tIns="143407" rIns="179259" bIns="143407" rtlCol="0">
            <a:spAutoFit/>
          </a:bodyPr>
          <a:lstStyle/>
          <a:p>
            <a:pPr>
              <a:lnSpc>
                <a:spcPct val="90000"/>
              </a:lnSpc>
              <a:spcAft>
                <a:spcPts val="588"/>
              </a:spcAft>
            </a:pPr>
            <a:r>
              <a:rPr lang="en-US" sz="1567" b="1" dirty="0">
                <a:solidFill>
                  <a:srgbClr val="002060"/>
                </a:solidFill>
              </a:rPr>
              <a:t>Key Benefits</a:t>
            </a:r>
            <a:endParaRPr lang="en-US" sz="1567" dirty="0">
              <a:solidFill>
                <a:srgbClr val="002060"/>
              </a:solidFill>
            </a:endParaRPr>
          </a:p>
          <a:p>
            <a:pPr>
              <a:lnSpc>
                <a:spcPct val="90000"/>
              </a:lnSpc>
              <a:spcAft>
                <a:spcPts val="588"/>
              </a:spcAft>
            </a:pPr>
            <a:r>
              <a:rPr lang="en-US" sz="1567" dirty="0">
                <a:gradFill>
                  <a:gsLst>
                    <a:gs pos="2917">
                      <a:schemeClr val="tx1"/>
                    </a:gs>
                    <a:gs pos="30000">
                      <a:schemeClr val="tx1"/>
                    </a:gs>
                  </a:gsLst>
                  <a:lin ang="5400000" scaled="0"/>
                </a:gradFill>
              </a:rPr>
              <a:t>Further accelerate of app deployment</a:t>
            </a:r>
          </a:p>
          <a:p>
            <a:pPr>
              <a:lnSpc>
                <a:spcPct val="90000"/>
              </a:lnSpc>
              <a:spcAft>
                <a:spcPts val="588"/>
              </a:spcAft>
            </a:pPr>
            <a:r>
              <a:rPr lang="en-US" sz="1567" dirty="0">
                <a:gradFill>
                  <a:gsLst>
                    <a:gs pos="2917">
                      <a:schemeClr val="tx1"/>
                    </a:gs>
                    <a:gs pos="30000">
                      <a:schemeClr val="tx1"/>
                    </a:gs>
                  </a:gsLst>
                  <a:lin ang="5400000" scaled="0"/>
                </a:gradFill>
              </a:rPr>
              <a:t>Reduce effort to deploy apps</a:t>
            </a:r>
          </a:p>
          <a:p>
            <a:pPr>
              <a:lnSpc>
                <a:spcPct val="90000"/>
              </a:lnSpc>
              <a:spcAft>
                <a:spcPts val="588"/>
              </a:spcAft>
            </a:pPr>
            <a:r>
              <a:rPr lang="en-US" sz="1567" dirty="0">
                <a:gradFill>
                  <a:gsLst>
                    <a:gs pos="2917">
                      <a:schemeClr val="tx1"/>
                    </a:gs>
                    <a:gs pos="30000">
                      <a:schemeClr val="tx1"/>
                    </a:gs>
                  </a:gsLst>
                  <a:lin ang="5400000" scaled="0"/>
                </a:gradFill>
              </a:rPr>
              <a:t>Streamline development and testing</a:t>
            </a:r>
          </a:p>
          <a:p>
            <a:pPr>
              <a:lnSpc>
                <a:spcPct val="90000"/>
              </a:lnSpc>
              <a:spcAft>
                <a:spcPts val="588"/>
              </a:spcAft>
            </a:pPr>
            <a:r>
              <a:rPr lang="en-US" sz="1567" dirty="0">
                <a:gradFill>
                  <a:gsLst>
                    <a:gs pos="2917">
                      <a:schemeClr val="tx1"/>
                    </a:gs>
                    <a:gs pos="30000">
                      <a:schemeClr val="tx1"/>
                    </a:gs>
                  </a:gsLst>
                  <a:lin ang="5400000" scaled="0"/>
                </a:gradFill>
              </a:rPr>
              <a:t>Lower costs associated with app deployment</a:t>
            </a:r>
          </a:p>
          <a:p>
            <a:pPr>
              <a:lnSpc>
                <a:spcPct val="90000"/>
              </a:lnSpc>
              <a:spcAft>
                <a:spcPts val="588"/>
              </a:spcAft>
            </a:pPr>
            <a:r>
              <a:rPr lang="en-US" sz="1567" dirty="0">
                <a:gradFill>
                  <a:gsLst>
                    <a:gs pos="2917">
                      <a:schemeClr val="tx1"/>
                    </a:gs>
                    <a:gs pos="30000">
                      <a:schemeClr val="tx1"/>
                    </a:gs>
                  </a:gsLst>
                  <a:lin ang="5400000" scaled="0"/>
                </a:gradFill>
              </a:rPr>
              <a:t>Increase server consolidation</a:t>
            </a:r>
          </a:p>
        </p:txBody>
      </p:sp>
      <p:grpSp>
        <p:nvGrpSpPr>
          <p:cNvPr id="142" name="Group 141"/>
          <p:cNvGrpSpPr/>
          <p:nvPr/>
        </p:nvGrpSpPr>
        <p:grpSpPr>
          <a:xfrm>
            <a:off x="9655116" y="2304901"/>
            <a:ext cx="1946706" cy="1099371"/>
            <a:chOff x="9867795" y="2087055"/>
            <a:chExt cx="1986024" cy="1121574"/>
          </a:xfrm>
        </p:grpSpPr>
        <p:sp>
          <p:nvSpPr>
            <p:cNvPr id="128" name="TextBox 127"/>
            <p:cNvSpPr txBox="1"/>
            <p:nvPr/>
          </p:nvSpPr>
          <p:spPr>
            <a:xfrm>
              <a:off x="9867795" y="2580726"/>
              <a:ext cx="1739975" cy="627903"/>
            </a:xfrm>
            <a:prstGeom prst="rect">
              <a:avLst/>
            </a:prstGeom>
            <a:noFill/>
          </p:spPr>
          <p:txBody>
            <a:bodyPr wrap="none" lIns="179259" tIns="143407" rIns="179259" bIns="143407" rtlCol="0">
              <a:spAutoFit/>
            </a:bodyPr>
            <a:lstStyle/>
            <a:p>
              <a:pPr>
                <a:lnSpc>
                  <a:spcPct val="90000"/>
                </a:lnSpc>
                <a:spcAft>
                  <a:spcPts val="588"/>
                </a:spcAft>
              </a:pPr>
              <a:r>
                <a:rPr lang="en-US" sz="2353" b="1" dirty="0">
                  <a:solidFill>
                    <a:srgbClr val="002060"/>
                  </a:solidFill>
                </a:rPr>
                <a:t>Containers</a:t>
              </a:r>
            </a:p>
          </p:txBody>
        </p:sp>
        <p:sp>
          <p:nvSpPr>
            <p:cNvPr id="140" name="Rectangle 139"/>
            <p:cNvSpPr/>
            <p:nvPr/>
          </p:nvSpPr>
          <p:spPr>
            <a:xfrm>
              <a:off x="10013377" y="2087055"/>
              <a:ext cx="1840442" cy="659291"/>
            </a:xfrm>
            <a:prstGeom prst="rect">
              <a:avLst/>
            </a:prstGeom>
          </p:spPr>
          <p:txBody>
            <a:bodyPr wrap="square">
              <a:spAutoFit/>
            </a:bodyPr>
            <a:lstStyle/>
            <a:p>
              <a:r>
                <a:rPr lang="en-US" sz="1765" dirty="0">
                  <a:gradFill>
                    <a:gsLst>
                      <a:gs pos="2917">
                        <a:schemeClr val="tx1"/>
                      </a:gs>
                      <a:gs pos="30000">
                        <a:schemeClr val="tx1"/>
                      </a:gs>
                    </a:gsLst>
                    <a:lin ang="5400000" scaled="0"/>
                  </a:gradFill>
                </a:rPr>
                <a:t>Package and run apps within</a:t>
              </a:r>
              <a:endParaRPr lang="en-US" sz="1765" dirty="0"/>
            </a:p>
          </p:txBody>
        </p:sp>
      </p:grpSp>
      <p:grpSp>
        <p:nvGrpSpPr>
          <p:cNvPr id="130" name="Group 129"/>
          <p:cNvGrpSpPr/>
          <p:nvPr/>
        </p:nvGrpSpPr>
        <p:grpSpPr>
          <a:xfrm>
            <a:off x="1420392" y="4771149"/>
            <a:ext cx="492365" cy="439070"/>
            <a:chOff x="7225183" y="4826255"/>
            <a:chExt cx="420688" cy="384175"/>
          </a:xfrm>
          <a:solidFill>
            <a:srgbClr val="0072C6"/>
          </a:solidFill>
        </p:grpSpPr>
        <p:sp>
          <p:nvSpPr>
            <p:cNvPr id="131" name="Rectangle 130"/>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2" name="Group 131"/>
            <p:cNvGrpSpPr/>
            <p:nvPr/>
          </p:nvGrpSpPr>
          <p:grpSpPr>
            <a:xfrm>
              <a:off x="7225183" y="4826255"/>
              <a:ext cx="420688" cy="384175"/>
              <a:chOff x="7225183" y="4826255"/>
              <a:chExt cx="420688" cy="384175"/>
            </a:xfrm>
            <a:grpFill/>
          </p:grpSpPr>
          <p:sp>
            <p:nvSpPr>
              <p:cNvPr id="133"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grpFill/>
              <a:ln w="0">
                <a:noFill/>
                <a:prstDash val="solid"/>
                <a:round/>
                <a:headEnd/>
                <a:tailEnd/>
              </a:ln>
            </p:spPr>
            <p:txBody>
              <a:bodyPr vert="horz" wrap="square" lIns="89630" tIns="44814" rIns="89630" bIns="44814" numCol="1" anchor="t" anchorCtr="0" compatLnSpc="1">
                <a:prstTxWarp prst="textNoShape">
                  <a:avLst/>
                </a:prstTxWarp>
              </a:bodyPr>
              <a:lstStyle/>
              <a:p>
                <a:endParaRPr lang="en-US" sz="1765">
                  <a:solidFill>
                    <a:srgbClr val="505050"/>
                  </a:solidFill>
                </a:endParaRPr>
              </a:p>
            </p:txBody>
          </p:sp>
          <p:sp>
            <p:nvSpPr>
              <p:cNvPr id="134"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505050"/>
                  </a:solidFill>
                </a:endParaRPr>
              </a:p>
            </p:txBody>
          </p:sp>
          <p:sp>
            <p:nvSpPr>
              <p:cNvPr id="135"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505050"/>
                  </a:solidFill>
                </a:endParaRPr>
              </a:p>
            </p:txBody>
          </p:sp>
          <p:sp>
            <p:nvSpPr>
              <p:cNvPr id="136"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505050"/>
                  </a:solidFill>
                </a:endParaRPr>
              </a:p>
            </p:txBody>
          </p:sp>
        </p:grpSp>
      </p:grpSp>
      <p:grpSp>
        <p:nvGrpSpPr>
          <p:cNvPr id="137" name="Group 136"/>
          <p:cNvGrpSpPr/>
          <p:nvPr/>
        </p:nvGrpSpPr>
        <p:grpSpPr>
          <a:xfrm>
            <a:off x="868968" y="4292892"/>
            <a:ext cx="492365" cy="439070"/>
            <a:chOff x="7225183" y="4826255"/>
            <a:chExt cx="420688" cy="384175"/>
          </a:xfrm>
          <a:solidFill>
            <a:srgbClr val="0072C6"/>
          </a:solidFill>
        </p:grpSpPr>
        <p:sp>
          <p:nvSpPr>
            <p:cNvPr id="138" name="Rectangle 137"/>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9" name="Group 138"/>
            <p:cNvGrpSpPr/>
            <p:nvPr/>
          </p:nvGrpSpPr>
          <p:grpSpPr>
            <a:xfrm>
              <a:off x="7225183" y="4826255"/>
              <a:ext cx="420688" cy="384175"/>
              <a:chOff x="7225183" y="4826255"/>
              <a:chExt cx="420688" cy="384175"/>
            </a:xfrm>
            <a:grpFill/>
          </p:grpSpPr>
          <p:sp>
            <p:nvSpPr>
              <p:cNvPr id="143"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grpFill/>
              <a:ln w="0">
                <a:noFill/>
                <a:prstDash val="solid"/>
                <a:round/>
                <a:headEnd/>
                <a:tailEnd/>
              </a:ln>
            </p:spPr>
            <p:txBody>
              <a:bodyPr vert="horz" wrap="square" lIns="89630" tIns="44814" rIns="89630" bIns="44814" numCol="1" anchor="t" anchorCtr="0" compatLnSpc="1">
                <a:prstTxWarp prst="textNoShape">
                  <a:avLst/>
                </a:prstTxWarp>
              </a:bodyPr>
              <a:lstStyle/>
              <a:p>
                <a:endParaRPr lang="en-US" sz="1765">
                  <a:solidFill>
                    <a:srgbClr val="505050"/>
                  </a:solidFill>
                </a:endParaRPr>
              </a:p>
            </p:txBody>
          </p:sp>
          <p:sp>
            <p:nvSpPr>
              <p:cNvPr id="144"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505050"/>
                  </a:solidFill>
                </a:endParaRPr>
              </a:p>
            </p:txBody>
          </p:sp>
          <p:sp>
            <p:nvSpPr>
              <p:cNvPr id="145"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505050"/>
                  </a:solidFill>
                </a:endParaRPr>
              </a:p>
            </p:txBody>
          </p:sp>
          <p:sp>
            <p:nvSpPr>
              <p:cNvPr id="146"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505050"/>
                  </a:solidFill>
                </a:endParaRPr>
              </a:p>
            </p:txBody>
          </p:sp>
        </p:grpSp>
      </p:grpSp>
      <p:grpSp>
        <p:nvGrpSpPr>
          <p:cNvPr id="147" name="Group 146"/>
          <p:cNvGrpSpPr/>
          <p:nvPr/>
        </p:nvGrpSpPr>
        <p:grpSpPr>
          <a:xfrm>
            <a:off x="1420392" y="4292892"/>
            <a:ext cx="492365" cy="439070"/>
            <a:chOff x="7225183" y="4826255"/>
            <a:chExt cx="420688" cy="384175"/>
          </a:xfrm>
          <a:solidFill>
            <a:srgbClr val="0072C6"/>
          </a:solidFill>
        </p:grpSpPr>
        <p:sp>
          <p:nvSpPr>
            <p:cNvPr id="148" name="Rectangle 147"/>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9" name="Group 148"/>
            <p:cNvGrpSpPr/>
            <p:nvPr/>
          </p:nvGrpSpPr>
          <p:grpSpPr>
            <a:xfrm>
              <a:off x="7225183" y="4826255"/>
              <a:ext cx="420688" cy="384175"/>
              <a:chOff x="7225183" y="4826255"/>
              <a:chExt cx="420688" cy="384175"/>
            </a:xfrm>
            <a:grpFill/>
          </p:grpSpPr>
          <p:sp>
            <p:nvSpPr>
              <p:cNvPr id="150"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grpFill/>
              <a:ln w="0">
                <a:noFill/>
                <a:prstDash val="solid"/>
                <a:round/>
                <a:headEnd/>
                <a:tailEnd/>
              </a:ln>
            </p:spPr>
            <p:txBody>
              <a:bodyPr vert="horz" wrap="square" lIns="89630" tIns="44814" rIns="89630" bIns="44814" numCol="1" anchor="t" anchorCtr="0" compatLnSpc="1">
                <a:prstTxWarp prst="textNoShape">
                  <a:avLst/>
                </a:prstTxWarp>
              </a:bodyPr>
              <a:lstStyle/>
              <a:p>
                <a:endParaRPr lang="en-US" sz="1765">
                  <a:solidFill>
                    <a:srgbClr val="505050"/>
                  </a:solidFill>
                </a:endParaRPr>
              </a:p>
            </p:txBody>
          </p:sp>
          <p:sp>
            <p:nvSpPr>
              <p:cNvPr id="151"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505050"/>
                  </a:solidFill>
                </a:endParaRPr>
              </a:p>
            </p:txBody>
          </p:sp>
          <p:sp>
            <p:nvSpPr>
              <p:cNvPr id="152"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505050"/>
                  </a:solidFill>
                </a:endParaRPr>
              </a:p>
            </p:txBody>
          </p:sp>
          <p:sp>
            <p:nvSpPr>
              <p:cNvPr id="153"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505050"/>
                  </a:solidFill>
                </a:endParaRPr>
              </a:p>
            </p:txBody>
          </p:sp>
        </p:grpSp>
      </p:grpSp>
    </p:spTree>
    <p:extLst>
      <p:ext uri="{BB962C8B-B14F-4D97-AF65-F5344CB8AC3E}">
        <p14:creationId xmlns:p14="http://schemas.microsoft.com/office/powerpoint/2010/main" val="3217369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6669958" y="2190239"/>
            <a:ext cx="4957099" cy="4084819"/>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6809837" y="2309763"/>
            <a:ext cx="1521151" cy="1568056"/>
          </a:xfrm>
          <a:prstGeom prst="rect">
            <a:avLst/>
          </a:prstGeom>
          <a:solidFill>
            <a:schemeClr val="bg1">
              <a:alpha val="44000"/>
            </a:schemeClr>
          </a:solidFill>
          <a:ln w="28575">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8389105" y="2309763"/>
            <a:ext cx="1521151" cy="1568056"/>
          </a:xfrm>
          <a:prstGeom prst="rect">
            <a:avLst/>
          </a:prstGeom>
          <a:solidFill>
            <a:schemeClr val="bg1">
              <a:alpha val="44000"/>
            </a:schemeClr>
          </a:solidFill>
          <a:ln w="28575">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p:cNvSpPr/>
          <p:nvPr/>
        </p:nvSpPr>
        <p:spPr bwMode="auto">
          <a:xfrm>
            <a:off x="9968371" y="2309763"/>
            <a:ext cx="1521151" cy="1568056"/>
          </a:xfrm>
          <a:prstGeom prst="rect">
            <a:avLst/>
          </a:prstGeom>
          <a:solidFill>
            <a:schemeClr val="bg1">
              <a:alpha val="44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754" y="307449"/>
            <a:ext cx="11818681" cy="880810"/>
          </a:xfrm>
        </p:spPr>
        <p:txBody>
          <a:bodyPr>
            <a:normAutofit fontScale="90000"/>
          </a:bodyPr>
          <a:lstStyle/>
          <a:p>
            <a:r>
              <a:rPr lang="en-US" sz="5686" dirty="0"/>
              <a:t>Windows Server Containers</a:t>
            </a:r>
            <a:r>
              <a:rPr lang="en-US" dirty="0"/>
              <a:t/>
            </a:r>
            <a:br>
              <a:rPr lang="en-US" dirty="0"/>
            </a:br>
            <a:r>
              <a:rPr lang="en-US" sz="3136" dirty="0">
                <a:gradFill>
                  <a:gsLst>
                    <a:gs pos="7619">
                      <a:srgbClr val="00188F"/>
                    </a:gs>
                    <a:gs pos="35000">
                      <a:srgbClr val="00188F"/>
                    </a:gs>
                  </a:gsLst>
                  <a:lin ang="5400000" scaled="0"/>
                </a:gradFill>
              </a:rPr>
              <a:t>Anatomy and key capabilities</a:t>
            </a:r>
            <a:endParaRPr lang="en-US" dirty="0">
              <a:gradFill>
                <a:gsLst>
                  <a:gs pos="7619">
                    <a:srgbClr val="00188F"/>
                  </a:gs>
                  <a:gs pos="35000">
                    <a:srgbClr val="00188F"/>
                  </a:gs>
                </a:gsLst>
                <a:lin ang="5400000" scaled="0"/>
              </a:gradFill>
            </a:endParaRPr>
          </a:p>
        </p:txBody>
      </p:sp>
      <p:sp>
        <p:nvSpPr>
          <p:cNvPr id="645" name="Rectangle 644"/>
          <p:cNvSpPr/>
          <p:nvPr/>
        </p:nvSpPr>
        <p:spPr>
          <a:xfrm>
            <a:off x="269756" y="2754285"/>
            <a:ext cx="5960704" cy="3754336"/>
          </a:xfrm>
          <a:prstGeom prst="rect">
            <a:avLst/>
          </a:prstGeom>
          <a:noFill/>
          <a:ln w="12700" cap="flat" cmpd="sng" algn="ctr">
            <a:noFill/>
            <a:prstDash val="solid"/>
            <a:miter lim="800000"/>
          </a:ln>
          <a:effectLst/>
        </p:spPr>
        <p:txBody>
          <a:bodyPr lIns="179259" tIns="179259" rIns="179259" bIns="8963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462206">
              <a:lnSpc>
                <a:spcPct val="90000"/>
              </a:lnSpc>
              <a:spcBef>
                <a:spcPts val="300"/>
              </a:spcBef>
              <a:spcAft>
                <a:spcPts val="600"/>
              </a:spcAft>
              <a:buClr>
                <a:srgbClr val="EFEFEF"/>
              </a:buClr>
            </a:pPr>
            <a:r>
              <a:rPr lang="en-US" sz="1667" b="1" dirty="0">
                <a:gradFill>
                  <a:gsLst>
                    <a:gs pos="7619">
                      <a:srgbClr val="00188F"/>
                    </a:gs>
                    <a:gs pos="35000">
                      <a:srgbClr val="00188F"/>
                    </a:gs>
                  </a:gsLst>
                  <a:lin ang="5400000" scaled="0"/>
                </a:gradFill>
                <a:cs typeface="Segoe UI" pitchFamily="34" charset="0"/>
              </a:rPr>
              <a:t>Build: </a:t>
            </a:r>
            <a:r>
              <a:rPr lang="en-US" sz="1667" dirty="0">
                <a:gradFill>
                  <a:gsLst>
                    <a:gs pos="19048">
                      <a:schemeClr val="tx1"/>
                    </a:gs>
                    <a:gs pos="65000">
                      <a:schemeClr val="tx1"/>
                    </a:gs>
                  </a:gsLst>
                  <a:lin ang="5400000" scaled="0"/>
                </a:gradFill>
                <a:cs typeface="Segoe UI" pitchFamily="34" charset="0"/>
              </a:rPr>
              <a:t>Developers will use familiar development tools, such as Visual Studio, to write apps to run within containers.</a:t>
            </a:r>
          </a:p>
          <a:p>
            <a:pPr marL="0" lvl="1" defTabSz="462206">
              <a:lnSpc>
                <a:spcPct val="90000"/>
              </a:lnSpc>
              <a:spcBef>
                <a:spcPts val="300"/>
              </a:spcBef>
              <a:spcAft>
                <a:spcPts val="600"/>
              </a:spcAft>
              <a:buClr>
                <a:srgbClr val="EFEFEF"/>
              </a:buClr>
            </a:pPr>
            <a:r>
              <a:rPr lang="en-US" sz="1667" dirty="0">
                <a:gradFill>
                  <a:gsLst>
                    <a:gs pos="19048">
                      <a:schemeClr val="tx1"/>
                    </a:gs>
                    <a:gs pos="65000">
                      <a:schemeClr val="tx1"/>
                    </a:gs>
                  </a:gsLst>
                  <a:lin ang="5400000" scaled="0"/>
                </a:gradFill>
                <a:cs typeface="Segoe UI" pitchFamily="34" charset="0"/>
              </a:rPr>
              <a:t>By building modular apps leveraging containers, modules can scale independently, and be updated on independent cadences.</a:t>
            </a:r>
          </a:p>
          <a:p>
            <a:pPr marL="0" lvl="1" defTabSz="462206">
              <a:lnSpc>
                <a:spcPct val="90000"/>
              </a:lnSpc>
              <a:spcBef>
                <a:spcPts val="300"/>
              </a:spcBef>
              <a:spcAft>
                <a:spcPts val="600"/>
              </a:spcAft>
              <a:buClr>
                <a:srgbClr val="EFEFEF"/>
              </a:buClr>
            </a:pPr>
            <a:r>
              <a:rPr lang="en-US" sz="1667" b="1" dirty="0">
                <a:gradFill>
                  <a:gsLst>
                    <a:gs pos="7619">
                      <a:srgbClr val="00188F"/>
                    </a:gs>
                    <a:gs pos="35000">
                      <a:srgbClr val="00188F"/>
                    </a:gs>
                  </a:gsLst>
                  <a:lin ang="5400000" scaled="0"/>
                </a:gradFill>
                <a:cs typeface="Segoe UI" pitchFamily="34" charset="0"/>
              </a:rPr>
              <a:t>Run: </a:t>
            </a:r>
            <a:r>
              <a:rPr lang="en-US" sz="1667" dirty="0">
                <a:gradFill>
                  <a:gsLst>
                    <a:gs pos="19048">
                      <a:schemeClr val="tx1"/>
                    </a:gs>
                    <a:gs pos="65000">
                      <a:schemeClr val="tx1"/>
                    </a:gs>
                  </a:gsLst>
                  <a:lin ang="5400000" scaled="0"/>
                </a:gradFill>
                <a:cs typeface="Segoe UI" pitchFamily="34" charset="0"/>
              </a:rPr>
              <a:t>Container capabilities built into Windows Server</a:t>
            </a:r>
          </a:p>
          <a:p>
            <a:pPr marL="0" lvl="1" defTabSz="462206">
              <a:lnSpc>
                <a:spcPct val="90000"/>
              </a:lnSpc>
              <a:spcBef>
                <a:spcPts val="300"/>
              </a:spcBef>
              <a:spcAft>
                <a:spcPts val="600"/>
              </a:spcAft>
              <a:buClr>
                <a:srgbClr val="EFEFEF"/>
              </a:buClr>
            </a:pPr>
            <a:r>
              <a:rPr lang="en-US" sz="1667" b="1" dirty="0">
                <a:gradFill>
                  <a:gsLst>
                    <a:gs pos="7619">
                      <a:srgbClr val="00188F"/>
                    </a:gs>
                    <a:gs pos="35000">
                      <a:srgbClr val="00188F"/>
                    </a:gs>
                  </a:gsLst>
                  <a:lin ang="5400000" scaled="0"/>
                </a:gradFill>
                <a:cs typeface="Segoe UI" pitchFamily="34" charset="0"/>
              </a:rPr>
              <a:t>Manage: </a:t>
            </a:r>
            <a:r>
              <a:rPr lang="en-US" sz="1667" dirty="0">
                <a:gradFill>
                  <a:gsLst>
                    <a:gs pos="19048">
                      <a:schemeClr val="tx1"/>
                    </a:gs>
                    <a:gs pos="65000">
                      <a:schemeClr val="tx1"/>
                    </a:gs>
                  </a:gsLst>
                  <a:lin ang="5400000" scaled="0"/>
                </a:gradFill>
                <a:cs typeface="Segoe UI" pitchFamily="34" charset="0"/>
              </a:rPr>
              <a:t>Deploy and manage containers using PowerShell, </a:t>
            </a:r>
            <a:br>
              <a:rPr lang="en-US" sz="1667" dirty="0">
                <a:gradFill>
                  <a:gsLst>
                    <a:gs pos="19048">
                      <a:schemeClr val="tx1"/>
                    </a:gs>
                    <a:gs pos="65000">
                      <a:schemeClr val="tx1"/>
                    </a:gs>
                  </a:gsLst>
                  <a:lin ang="5400000" scaled="0"/>
                </a:gradFill>
                <a:cs typeface="Segoe UI" pitchFamily="34" charset="0"/>
              </a:rPr>
            </a:br>
            <a:r>
              <a:rPr lang="en-US" sz="1667" dirty="0">
                <a:gradFill>
                  <a:gsLst>
                    <a:gs pos="19048">
                      <a:schemeClr val="tx1"/>
                    </a:gs>
                    <a:gs pos="65000">
                      <a:schemeClr val="tx1"/>
                    </a:gs>
                  </a:gsLst>
                  <a:lin ang="5400000" scaled="0"/>
                </a:gradFill>
                <a:cs typeface="Segoe UI" pitchFamily="34" charset="0"/>
              </a:rPr>
              <a:t>or using Docker client.</a:t>
            </a:r>
          </a:p>
          <a:p>
            <a:pPr marL="0" lvl="1" defTabSz="462206">
              <a:lnSpc>
                <a:spcPct val="90000"/>
              </a:lnSpc>
              <a:spcBef>
                <a:spcPts val="300"/>
              </a:spcBef>
              <a:spcAft>
                <a:spcPts val="600"/>
              </a:spcAft>
              <a:buClr>
                <a:srgbClr val="EFEFEF"/>
              </a:buClr>
            </a:pPr>
            <a:r>
              <a:rPr lang="en-US" sz="1667" b="1" dirty="0">
                <a:gradFill>
                  <a:gsLst>
                    <a:gs pos="7619">
                      <a:srgbClr val="00188F"/>
                    </a:gs>
                    <a:gs pos="35000">
                      <a:srgbClr val="00188F"/>
                    </a:gs>
                  </a:gsLst>
                  <a:lin ang="5400000" scaled="0"/>
                </a:gradFill>
                <a:cs typeface="Segoe UI" pitchFamily="34" charset="0"/>
              </a:rPr>
              <a:t>Resources: </a:t>
            </a:r>
            <a:r>
              <a:rPr lang="en-US" sz="1667" dirty="0">
                <a:gradFill>
                  <a:gsLst>
                    <a:gs pos="19048">
                      <a:schemeClr val="tx1"/>
                    </a:gs>
                    <a:gs pos="65000">
                      <a:schemeClr val="tx1"/>
                    </a:gs>
                  </a:gsLst>
                  <a:lin ang="5400000" scaled="0"/>
                </a:gradFill>
                <a:cs typeface="Segoe UI" pitchFamily="34" charset="0"/>
              </a:rPr>
              <a:t>Define CPU and memory resources per container along with storage and network throughput.</a:t>
            </a:r>
          </a:p>
          <a:p>
            <a:pPr marL="0" lvl="1" defTabSz="462206">
              <a:lnSpc>
                <a:spcPct val="90000"/>
              </a:lnSpc>
              <a:spcBef>
                <a:spcPts val="300"/>
              </a:spcBef>
              <a:spcAft>
                <a:spcPts val="600"/>
              </a:spcAft>
              <a:buClr>
                <a:srgbClr val="EFEFEF"/>
              </a:buClr>
            </a:pPr>
            <a:r>
              <a:rPr lang="en-US" sz="1667" b="1" dirty="0">
                <a:gradFill>
                  <a:gsLst>
                    <a:gs pos="7619">
                      <a:srgbClr val="00188F"/>
                    </a:gs>
                    <a:gs pos="35000">
                      <a:srgbClr val="00188F"/>
                    </a:gs>
                  </a:gsLst>
                  <a:lin ang="5400000" scaled="0"/>
                </a:gradFill>
                <a:cs typeface="Segoe UI" pitchFamily="34" charset="0"/>
              </a:rPr>
              <a:t>Network: </a:t>
            </a:r>
            <a:r>
              <a:rPr lang="en-US" sz="1667" dirty="0">
                <a:gradFill>
                  <a:gsLst>
                    <a:gs pos="19048">
                      <a:schemeClr val="tx1"/>
                    </a:gs>
                    <a:gs pos="65000">
                      <a:schemeClr val="tx1"/>
                    </a:gs>
                  </a:gsLst>
                  <a:lin ang="5400000" scaled="0"/>
                </a:gradFill>
                <a:cs typeface="Segoe UI" pitchFamily="34" charset="0"/>
              </a:rPr>
              <a:t>Provide NAT or DHCP/static IP for network connectivity.</a:t>
            </a:r>
          </a:p>
        </p:txBody>
      </p:sp>
      <p:sp>
        <p:nvSpPr>
          <p:cNvPr id="14" name="Pentagon 13"/>
          <p:cNvSpPr/>
          <p:nvPr/>
        </p:nvSpPr>
        <p:spPr bwMode="auto">
          <a:xfrm>
            <a:off x="865" y="1994302"/>
            <a:ext cx="6188722" cy="677360"/>
          </a:xfrm>
          <a:prstGeom prst="homePlat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6" tIns="143407" rIns="179259" bIns="143407" numCol="1" spcCol="0" rtlCol="0" fromWordArt="0" anchor="t" anchorCtr="0" forceAA="0" compatLnSpc="1">
            <a:prstTxWarp prst="textNoShape">
              <a:avLst/>
            </a:prstTxWarp>
            <a:spAutoFit/>
          </a:bodyPr>
          <a:lstStyle/>
          <a:p>
            <a:pPr defTabSz="913927" fontAlgn="base">
              <a:lnSpc>
                <a:spcPct val="90000"/>
              </a:lnSpc>
              <a:spcBef>
                <a:spcPct val="0"/>
              </a:spcBef>
              <a:spcAft>
                <a:spcPct val="0"/>
              </a:spcAft>
            </a:pPr>
            <a:r>
              <a:rPr lang="en-US" sz="2745" i="1" dirty="0">
                <a:ln w="3175">
                  <a:noFill/>
                </a:ln>
                <a:solidFill>
                  <a:schemeClr val="accent1"/>
                </a:solidFill>
                <a:latin typeface="+mj-lt"/>
                <a:cs typeface="Segoe UI" pitchFamily="34" charset="0"/>
              </a:rPr>
              <a:t>Spotlight capabilities</a:t>
            </a:r>
          </a:p>
        </p:txBody>
      </p:sp>
      <p:sp>
        <p:nvSpPr>
          <p:cNvPr id="15" name="Rectangle 14"/>
          <p:cNvSpPr/>
          <p:nvPr/>
        </p:nvSpPr>
        <p:spPr bwMode="auto">
          <a:xfrm>
            <a:off x="440363" y="1994303"/>
            <a:ext cx="671551" cy="6697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Freeform 5"/>
          <p:cNvSpPr>
            <a:spLocks noEditPoints="1"/>
          </p:cNvSpPr>
          <p:nvPr/>
        </p:nvSpPr>
        <p:spPr bwMode="auto">
          <a:xfrm>
            <a:off x="572512" y="2130550"/>
            <a:ext cx="407255" cy="397241"/>
          </a:xfrm>
          <a:custGeom>
            <a:avLst/>
            <a:gdLst>
              <a:gd name="T0" fmla="*/ 1697 w 1739"/>
              <a:gd name="T1" fmla="*/ 541 h 1697"/>
              <a:gd name="T2" fmla="*/ 1388 w 1739"/>
              <a:gd name="T3" fmla="*/ 18 h 1697"/>
              <a:gd name="T4" fmla="*/ 1374 w 1739"/>
              <a:gd name="T5" fmla="*/ 21 h 1697"/>
              <a:gd name="T6" fmla="*/ 1374 w 1739"/>
              <a:gd name="T7" fmla="*/ 20 h 1697"/>
              <a:gd name="T8" fmla="*/ 200 w 1739"/>
              <a:gd name="T9" fmla="*/ 179 h 1697"/>
              <a:gd name="T10" fmla="*/ 42 w 1739"/>
              <a:gd name="T11" fmla="*/ 766 h 1697"/>
              <a:gd name="T12" fmla="*/ 351 w 1739"/>
              <a:gd name="T13" fmla="*/ 1289 h 1697"/>
              <a:gd name="T14" fmla="*/ 748 w 1739"/>
              <a:gd name="T15" fmla="*/ 1235 h 1697"/>
              <a:gd name="T16" fmla="*/ 748 w 1739"/>
              <a:gd name="T17" fmla="*/ 1490 h 1697"/>
              <a:gd name="T18" fmla="*/ 430 w 1739"/>
              <a:gd name="T19" fmla="*/ 1490 h 1697"/>
              <a:gd name="T20" fmla="*/ 430 w 1739"/>
              <a:gd name="T21" fmla="*/ 1697 h 1697"/>
              <a:gd name="T22" fmla="*/ 1318 w 1739"/>
              <a:gd name="T23" fmla="*/ 1697 h 1697"/>
              <a:gd name="T24" fmla="*/ 1318 w 1739"/>
              <a:gd name="T25" fmla="*/ 1490 h 1697"/>
              <a:gd name="T26" fmla="*/ 1000 w 1739"/>
              <a:gd name="T27" fmla="*/ 1490 h 1697"/>
              <a:gd name="T28" fmla="*/ 1000 w 1739"/>
              <a:gd name="T29" fmla="*/ 1201 h 1697"/>
              <a:gd name="T30" fmla="*/ 1525 w 1739"/>
              <a:gd name="T31" fmla="*/ 1130 h 1697"/>
              <a:gd name="T32" fmla="*/ 1525 w 1739"/>
              <a:gd name="T33" fmla="*/ 1129 h 1697"/>
              <a:gd name="T34" fmla="*/ 1538 w 1739"/>
              <a:gd name="T35" fmla="*/ 1128 h 1697"/>
              <a:gd name="T36" fmla="*/ 1697 w 1739"/>
              <a:gd name="T37" fmla="*/ 541 h 1697"/>
              <a:gd name="T38" fmla="*/ 1111 w 1739"/>
              <a:gd name="T39" fmla="*/ 255 h 1697"/>
              <a:gd name="T40" fmla="*/ 206 w 1739"/>
              <a:gd name="T41" fmla="*/ 378 h 1697"/>
              <a:gd name="T42" fmla="*/ 165 w 1739"/>
              <a:gd name="T43" fmla="*/ 384 h 1697"/>
              <a:gd name="T44" fmla="*/ 190 w 1739"/>
              <a:gd name="T45" fmla="*/ 297 h 1697"/>
              <a:gd name="T46" fmla="*/ 256 w 1739"/>
              <a:gd name="T47" fmla="*/ 288 h 1697"/>
              <a:gd name="T48" fmla="*/ 1135 w 1739"/>
              <a:gd name="T49" fmla="*/ 168 h 1697"/>
              <a:gd name="T50" fmla="*/ 1135 w 1739"/>
              <a:gd name="T51" fmla="*/ 171 h 1697"/>
              <a:gd name="T52" fmla="*/ 1111 w 1739"/>
              <a:gd name="T53" fmla="*/ 255 h 1697"/>
              <a:gd name="T54" fmla="*/ 1506 w 1739"/>
              <a:gd name="T55" fmla="*/ 993 h 1697"/>
              <a:gd name="T56" fmla="*/ 1312 w 1739"/>
              <a:gd name="T57" fmla="*/ 593 h 1697"/>
              <a:gd name="T58" fmla="*/ 1392 w 1739"/>
              <a:gd name="T59" fmla="*/ 156 h 1697"/>
              <a:gd name="T60" fmla="*/ 1586 w 1739"/>
              <a:gd name="T61" fmla="*/ 556 h 1697"/>
              <a:gd name="T62" fmla="*/ 1506 w 1739"/>
              <a:gd name="T63" fmla="*/ 993 h 1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39" h="1697">
                <a:moveTo>
                  <a:pt x="1697" y="541"/>
                </a:moveTo>
                <a:cubicBezTo>
                  <a:pt x="1656" y="235"/>
                  <a:pt x="1517" y="0"/>
                  <a:pt x="1388" y="18"/>
                </a:cubicBezTo>
                <a:cubicBezTo>
                  <a:pt x="1383" y="19"/>
                  <a:pt x="1378" y="20"/>
                  <a:pt x="1374" y="21"/>
                </a:cubicBezTo>
                <a:cubicBezTo>
                  <a:pt x="1374" y="20"/>
                  <a:pt x="1374" y="20"/>
                  <a:pt x="1374" y="20"/>
                </a:cubicBezTo>
                <a:cubicBezTo>
                  <a:pt x="200" y="179"/>
                  <a:pt x="200" y="179"/>
                  <a:pt x="200" y="179"/>
                </a:cubicBezTo>
                <a:cubicBezTo>
                  <a:pt x="71" y="197"/>
                  <a:pt x="0" y="460"/>
                  <a:pt x="42" y="766"/>
                </a:cubicBezTo>
                <a:cubicBezTo>
                  <a:pt x="83" y="1073"/>
                  <a:pt x="222" y="1307"/>
                  <a:pt x="351" y="1289"/>
                </a:cubicBezTo>
                <a:cubicBezTo>
                  <a:pt x="748" y="1235"/>
                  <a:pt x="748" y="1235"/>
                  <a:pt x="748" y="1235"/>
                </a:cubicBezTo>
                <a:cubicBezTo>
                  <a:pt x="748" y="1490"/>
                  <a:pt x="748" y="1490"/>
                  <a:pt x="748" y="1490"/>
                </a:cubicBezTo>
                <a:cubicBezTo>
                  <a:pt x="430" y="1490"/>
                  <a:pt x="430" y="1490"/>
                  <a:pt x="430" y="1490"/>
                </a:cubicBezTo>
                <a:cubicBezTo>
                  <a:pt x="430" y="1697"/>
                  <a:pt x="430" y="1697"/>
                  <a:pt x="430" y="1697"/>
                </a:cubicBezTo>
                <a:cubicBezTo>
                  <a:pt x="1318" y="1697"/>
                  <a:pt x="1318" y="1697"/>
                  <a:pt x="1318" y="1697"/>
                </a:cubicBezTo>
                <a:cubicBezTo>
                  <a:pt x="1318" y="1490"/>
                  <a:pt x="1318" y="1490"/>
                  <a:pt x="1318" y="1490"/>
                </a:cubicBezTo>
                <a:cubicBezTo>
                  <a:pt x="1000" y="1490"/>
                  <a:pt x="1000" y="1490"/>
                  <a:pt x="1000" y="1490"/>
                </a:cubicBezTo>
                <a:cubicBezTo>
                  <a:pt x="1000" y="1201"/>
                  <a:pt x="1000" y="1201"/>
                  <a:pt x="1000" y="1201"/>
                </a:cubicBezTo>
                <a:cubicBezTo>
                  <a:pt x="1525" y="1130"/>
                  <a:pt x="1525" y="1130"/>
                  <a:pt x="1525" y="1130"/>
                </a:cubicBezTo>
                <a:cubicBezTo>
                  <a:pt x="1525" y="1129"/>
                  <a:pt x="1525" y="1129"/>
                  <a:pt x="1525" y="1129"/>
                </a:cubicBezTo>
                <a:cubicBezTo>
                  <a:pt x="1529" y="1129"/>
                  <a:pt x="1534" y="1129"/>
                  <a:pt x="1538" y="1128"/>
                </a:cubicBezTo>
                <a:cubicBezTo>
                  <a:pt x="1668" y="1110"/>
                  <a:pt x="1739" y="848"/>
                  <a:pt x="1697" y="541"/>
                </a:cubicBezTo>
                <a:close/>
                <a:moveTo>
                  <a:pt x="1111" y="255"/>
                </a:moveTo>
                <a:cubicBezTo>
                  <a:pt x="206" y="378"/>
                  <a:pt x="206" y="378"/>
                  <a:pt x="206" y="378"/>
                </a:cubicBezTo>
                <a:cubicBezTo>
                  <a:pt x="165" y="384"/>
                  <a:pt x="165" y="384"/>
                  <a:pt x="165" y="384"/>
                </a:cubicBezTo>
                <a:cubicBezTo>
                  <a:pt x="171" y="352"/>
                  <a:pt x="180" y="323"/>
                  <a:pt x="190" y="297"/>
                </a:cubicBezTo>
                <a:cubicBezTo>
                  <a:pt x="256" y="288"/>
                  <a:pt x="256" y="288"/>
                  <a:pt x="256" y="288"/>
                </a:cubicBezTo>
                <a:cubicBezTo>
                  <a:pt x="1135" y="168"/>
                  <a:pt x="1135" y="168"/>
                  <a:pt x="1135" y="168"/>
                </a:cubicBezTo>
                <a:cubicBezTo>
                  <a:pt x="1135" y="171"/>
                  <a:pt x="1135" y="171"/>
                  <a:pt x="1135" y="171"/>
                </a:cubicBezTo>
                <a:cubicBezTo>
                  <a:pt x="1125" y="196"/>
                  <a:pt x="1117" y="224"/>
                  <a:pt x="1111" y="255"/>
                </a:cubicBezTo>
                <a:close/>
                <a:moveTo>
                  <a:pt x="1506" y="993"/>
                </a:moveTo>
                <a:cubicBezTo>
                  <a:pt x="1431" y="1004"/>
                  <a:pt x="1344" y="825"/>
                  <a:pt x="1312" y="593"/>
                </a:cubicBezTo>
                <a:cubicBezTo>
                  <a:pt x="1281" y="362"/>
                  <a:pt x="1317" y="167"/>
                  <a:pt x="1392" y="156"/>
                </a:cubicBezTo>
                <a:cubicBezTo>
                  <a:pt x="1468" y="146"/>
                  <a:pt x="1555" y="325"/>
                  <a:pt x="1586" y="556"/>
                </a:cubicBezTo>
                <a:cubicBezTo>
                  <a:pt x="1618" y="787"/>
                  <a:pt x="1582" y="983"/>
                  <a:pt x="1506" y="993"/>
                </a:cubicBezTo>
                <a:close/>
              </a:path>
            </a:pathLst>
          </a:custGeom>
          <a:solidFill>
            <a:schemeClr val="bg1"/>
          </a:solidFill>
          <a:ln>
            <a:noFill/>
          </a:ln>
        </p:spPr>
        <p:txBody>
          <a:bodyPr vert="horz" wrap="square" lIns="87867" tIns="43934" rIns="87867" bIns="43934" numCol="1" anchor="t" anchorCtr="0" compatLnSpc="1">
            <a:prstTxWarp prst="textNoShape">
              <a:avLst/>
            </a:prstTxWarp>
          </a:bodyPr>
          <a:lstStyle/>
          <a:p>
            <a:pPr defTabSz="896181"/>
            <a:endParaRPr lang="en-US" sz="1729">
              <a:solidFill>
                <a:srgbClr val="505050"/>
              </a:solidFill>
            </a:endParaRPr>
          </a:p>
        </p:txBody>
      </p:sp>
      <p:sp>
        <p:nvSpPr>
          <p:cNvPr id="10" name="Rectangle 9"/>
          <p:cNvSpPr/>
          <p:nvPr/>
        </p:nvSpPr>
        <p:spPr bwMode="auto">
          <a:xfrm>
            <a:off x="6885603" y="2754366"/>
            <a:ext cx="1390355" cy="58485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0"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LOB app</a:t>
            </a:r>
            <a:r>
              <a:rPr lang="en-US" sz="1961" dirty="0">
                <a:gradFill>
                  <a:gsLst>
                    <a:gs pos="0">
                      <a:srgbClr val="FFFFFF"/>
                    </a:gs>
                    <a:gs pos="100000">
                      <a:srgbClr val="FFFFFF"/>
                    </a:gs>
                  </a:gsLst>
                  <a:lin ang="5400000" scaled="0"/>
                </a:gradFill>
                <a:ea typeface="Segoe UI" pitchFamily="34" charset="0"/>
                <a:cs typeface="Segoe UI" pitchFamily="34" charset="0"/>
              </a:rPr>
              <a:t/>
            </a:r>
            <a:br>
              <a:rPr lang="en-US" sz="1961" dirty="0">
                <a:gradFill>
                  <a:gsLst>
                    <a:gs pos="0">
                      <a:srgbClr val="FFFFFF"/>
                    </a:gs>
                    <a:gs pos="100000">
                      <a:srgbClr val="FFFFFF"/>
                    </a:gs>
                  </a:gsLst>
                  <a:lin ang="5400000" scaled="0"/>
                </a:gradFill>
                <a:ea typeface="Segoe UI" pitchFamily="34" charset="0"/>
                <a:cs typeface="Segoe UI" pitchFamily="34" charset="0"/>
              </a:rPr>
            </a:br>
            <a:r>
              <a:rPr lang="en-US" sz="1371" dirty="0">
                <a:gradFill>
                  <a:gsLst>
                    <a:gs pos="0">
                      <a:srgbClr val="FFFFFF"/>
                    </a:gs>
                    <a:gs pos="100000">
                      <a:srgbClr val="FFFFFF"/>
                    </a:gs>
                  </a:gsLst>
                  <a:lin ang="5400000" scaled="0"/>
                </a:gradFill>
                <a:ea typeface="Segoe UI" pitchFamily="34" charset="0"/>
                <a:cs typeface="Segoe UI" pitchFamily="34" charset="0"/>
              </a:rPr>
              <a:t>(+Binaries)</a:t>
            </a: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6809836" y="3959251"/>
            <a:ext cx="4692723" cy="67442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solidFill>
                  <a:schemeClr val="bg1"/>
                </a:solidFill>
                <a:ea typeface="Segoe UI" pitchFamily="34" charset="0"/>
                <a:cs typeface="Segoe UI" pitchFamily="34" charset="0"/>
              </a:rPr>
              <a:t>Windows User Mode</a:t>
            </a:r>
          </a:p>
        </p:txBody>
      </p:sp>
      <p:sp>
        <p:nvSpPr>
          <p:cNvPr id="13" name="Rectangle 12"/>
          <p:cNvSpPr/>
          <p:nvPr/>
        </p:nvSpPr>
        <p:spPr bwMode="auto">
          <a:xfrm>
            <a:off x="6809836" y="4714308"/>
            <a:ext cx="4692723" cy="674422"/>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Windows Kernel</a:t>
            </a:r>
            <a:br>
              <a:rPr lang="en-US" sz="1961" dirty="0">
                <a:gradFill>
                  <a:gsLst>
                    <a:gs pos="0">
                      <a:srgbClr val="FFFFFF"/>
                    </a:gs>
                    <a:gs pos="100000">
                      <a:srgbClr val="FFFFFF"/>
                    </a:gs>
                  </a:gsLst>
                  <a:lin ang="5400000" scaled="0"/>
                </a:gradFill>
                <a:ea typeface="Segoe UI" pitchFamily="34" charset="0"/>
                <a:cs typeface="Segoe UI" pitchFamily="34" charset="0"/>
              </a:rPr>
            </a:br>
            <a:r>
              <a:rPr lang="en-US" sz="1567" dirty="0">
                <a:gradFill>
                  <a:gsLst>
                    <a:gs pos="0">
                      <a:srgbClr val="FFFFFF"/>
                    </a:gs>
                    <a:gs pos="100000">
                      <a:srgbClr val="FFFFFF"/>
                    </a:gs>
                  </a:gsLst>
                  <a:lin ang="5400000" scaled="0"/>
                </a:gradFill>
                <a:ea typeface="Segoe UI" pitchFamily="34" charset="0"/>
                <a:cs typeface="Segoe UI" pitchFamily="34" charset="0"/>
              </a:rPr>
              <a:t>with Container Support</a:t>
            </a:r>
          </a:p>
        </p:txBody>
      </p:sp>
      <p:sp>
        <p:nvSpPr>
          <p:cNvPr id="16" name="Rectangle 15"/>
          <p:cNvSpPr/>
          <p:nvPr/>
        </p:nvSpPr>
        <p:spPr bwMode="auto">
          <a:xfrm>
            <a:off x="6809836" y="5469364"/>
            <a:ext cx="4692723" cy="674422"/>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Physical/Virtual Server</a:t>
            </a:r>
          </a:p>
        </p:txBody>
      </p:sp>
      <p:sp>
        <p:nvSpPr>
          <p:cNvPr id="3" name="TextBox 2"/>
          <p:cNvSpPr txBox="1"/>
          <p:nvPr/>
        </p:nvSpPr>
        <p:spPr>
          <a:xfrm>
            <a:off x="6978387" y="2295192"/>
            <a:ext cx="1082601" cy="506662"/>
          </a:xfrm>
          <a:prstGeom prst="rect">
            <a:avLst/>
          </a:prstGeom>
          <a:noFill/>
        </p:spPr>
        <p:txBody>
          <a:bodyPr wrap="none" lIns="179259" tIns="143407" rIns="179259" bIns="143407" rtlCol="0">
            <a:spAutoFit/>
          </a:bodyPr>
          <a:lstStyle/>
          <a:p>
            <a:pPr>
              <a:lnSpc>
                <a:spcPct val="90000"/>
              </a:lnSpc>
              <a:spcAft>
                <a:spcPts val="588"/>
              </a:spcAft>
            </a:pPr>
            <a:r>
              <a:rPr lang="en-US" sz="1567" b="1" dirty="0">
                <a:solidFill>
                  <a:srgbClr val="002060"/>
                </a:solidFill>
              </a:rPr>
              <a:t>Web tier</a:t>
            </a:r>
          </a:p>
        </p:txBody>
      </p:sp>
      <p:sp>
        <p:nvSpPr>
          <p:cNvPr id="28" name="TextBox 27"/>
          <p:cNvSpPr txBox="1"/>
          <p:nvPr/>
        </p:nvSpPr>
        <p:spPr>
          <a:xfrm>
            <a:off x="6764156" y="1303380"/>
            <a:ext cx="1442380" cy="534041"/>
          </a:xfrm>
          <a:prstGeom prst="rect">
            <a:avLst/>
          </a:prstGeom>
          <a:noFill/>
        </p:spPr>
        <p:txBody>
          <a:bodyPr wrap="none" lIns="179259" tIns="143407" rIns="179259" bIns="143407" rtlCol="0">
            <a:spAutoFit/>
          </a:bodyPr>
          <a:lstStyle/>
          <a:p>
            <a:pPr>
              <a:lnSpc>
                <a:spcPct val="90000"/>
              </a:lnSpc>
              <a:spcAft>
                <a:spcPts val="588"/>
              </a:spcAft>
            </a:pPr>
            <a:r>
              <a:rPr lang="en-US" sz="1765" dirty="0"/>
              <a:t>Container A</a:t>
            </a:r>
          </a:p>
        </p:txBody>
      </p:sp>
      <p:sp>
        <p:nvSpPr>
          <p:cNvPr id="20" name="Rectangle 19"/>
          <p:cNvSpPr/>
          <p:nvPr/>
        </p:nvSpPr>
        <p:spPr bwMode="auto">
          <a:xfrm>
            <a:off x="6885602" y="3379538"/>
            <a:ext cx="2959319" cy="444363"/>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0"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567" dirty="0">
                <a:gradFill>
                  <a:gsLst>
                    <a:gs pos="0">
                      <a:srgbClr val="FFFFFF"/>
                    </a:gs>
                    <a:gs pos="100000">
                      <a:srgbClr val="FFFFFF"/>
                    </a:gs>
                  </a:gsLst>
                  <a:lin ang="5400000" scaled="0"/>
                </a:gradFill>
                <a:ea typeface="Segoe UI" pitchFamily="34" charset="0"/>
                <a:cs typeface="Segoe UI" pitchFamily="34" charset="0"/>
              </a:rPr>
              <a:t>Libraries</a:t>
            </a:r>
            <a:r>
              <a:rPr lang="en-US" sz="1765" dirty="0">
                <a:gradFill>
                  <a:gsLst>
                    <a:gs pos="0">
                      <a:srgbClr val="FFFFFF"/>
                    </a:gs>
                    <a:gs pos="100000">
                      <a:srgbClr val="FFFFFF"/>
                    </a:gs>
                  </a:gsLst>
                  <a:lin ang="5400000" scaled="0"/>
                </a:gradFill>
                <a:ea typeface="Segoe UI" pitchFamily="34" charset="0"/>
                <a:cs typeface="Segoe UI" pitchFamily="34" charset="0"/>
              </a:rPr>
              <a:t/>
            </a:r>
            <a:br>
              <a:rPr lang="en-US" sz="1765" dirty="0">
                <a:gradFill>
                  <a:gsLst>
                    <a:gs pos="0">
                      <a:srgbClr val="FFFFFF"/>
                    </a:gs>
                    <a:gs pos="100000">
                      <a:srgbClr val="FFFFFF"/>
                    </a:gs>
                  </a:gsLst>
                  <a:lin ang="5400000" scaled="0"/>
                </a:gradFill>
                <a:ea typeface="Segoe UI" pitchFamily="34" charset="0"/>
                <a:cs typeface="Segoe UI" pitchFamily="34" charset="0"/>
              </a:rPr>
            </a:br>
            <a:r>
              <a:rPr lang="en-US" sz="1175" dirty="0">
                <a:gradFill>
                  <a:gsLst>
                    <a:gs pos="0">
                      <a:srgbClr val="FFFFFF"/>
                    </a:gs>
                    <a:gs pos="100000">
                      <a:srgbClr val="FFFFFF"/>
                    </a:gs>
                  </a:gsLst>
                  <a:lin ang="5400000" scaled="0"/>
                </a:gradFill>
                <a:ea typeface="Segoe UI" pitchFamily="34" charset="0"/>
                <a:cs typeface="Segoe UI" pitchFamily="34" charset="0"/>
              </a:rPr>
              <a:t>(Shared across containers)</a:t>
            </a:r>
            <a:endParaRPr lang="en-US" sz="1371" dirty="0">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p:cNvSpPr txBox="1"/>
          <p:nvPr/>
        </p:nvSpPr>
        <p:spPr>
          <a:xfrm>
            <a:off x="8372943" y="1303380"/>
            <a:ext cx="1434364" cy="534041"/>
          </a:xfrm>
          <a:prstGeom prst="rect">
            <a:avLst/>
          </a:prstGeom>
          <a:noFill/>
        </p:spPr>
        <p:txBody>
          <a:bodyPr wrap="none" lIns="179259" tIns="143407" rIns="179259" bIns="143407" rtlCol="0">
            <a:spAutoFit/>
          </a:bodyPr>
          <a:lstStyle/>
          <a:p>
            <a:pPr>
              <a:lnSpc>
                <a:spcPct val="90000"/>
              </a:lnSpc>
              <a:spcAft>
                <a:spcPts val="588"/>
              </a:spcAft>
            </a:pPr>
            <a:r>
              <a:rPr lang="en-US" sz="1765" dirty="0"/>
              <a:t>Container B</a:t>
            </a:r>
          </a:p>
        </p:txBody>
      </p:sp>
      <p:sp>
        <p:nvSpPr>
          <p:cNvPr id="40" name="TextBox 39"/>
          <p:cNvSpPr txBox="1"/>
          <p:nvPr/>
        </p:nvSpPr>
        <p:spPr>
          <a:xfrm>
            <a:off x="9910255" y="1303380"/>
            <a:ext cx="1431158" cy="534041"/>
          </a:xfrm>
          <a:prstGeom prst="rect">
            <a:avLst/>
          </a:prstGeom>
          <a:noFill/>
        </p:spPr>
        <p:txBody>
          <a:bodyPr wrap="none" lIns="179259" tIns="143407" rIns="179259" bIns="143407" rtlCol="0">
            <a:spAutoFit/>
          </a:bodyPr>
          <a:lstStyle/>
          <a:p>
            <a:pPr>
              <a:lnSpc>
                <a:spcPct val="90000"/>
              </a:lnSpc>
              <a:spcAft>
                <a:spcPts val="588"/>
              </a:spcAft>
            </a:pPr>
            <a:r>
              <a:rPr lang="en-US" sz="1765" dirty="0"/>
              <a:t>Container C</a:t>
            </a:r>
          </a:p>
        </p:txBody>
      </p:sp>
      <p:sp>
        <p:nvSpPr>
          <p:cNvPr id="41" name="Rectangle 40"/>
          <p:cNvSpPr/>
          <p:nvPr/>
        </p:nvSpPr>
        <p:spPr bwMode="auto">
          <a:xfrm>
            <a:off x="8464869" y="2754366"/>
            <a:ext cx="1380052" cy="58485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0"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LOB app</a:t>
            </a:r>
            <a:r>
              <a:rPr lang="en-US" sz="1961" dirty="0">
                <a:gradFill>
                  <a:gsLst>
                    <a:gs pos="0">
                      <a:srgbClr val="FFFFFF"/>
                    </a:gs>
                    <a:gs pos="100000">
                      <a:srgbClr val="FFFFFF"/>
                    </a:gs>
                  </a:gsLst>
                  <a:lin ang="5400000" scaled="0"/>
                </a:gradFill>
                <a:ea typeface="Segoe UI" pitchFamily="34" charset="0"/>
                <a:cs typeface="Segoe UI" pitchFamily="34" charset="0"/>
              </a:rPr>
              <a:t/>
            </a:r>
            <a:br>
              <a:rPr lang="en-US" sz="1961" dirty="0">
                <a:gradFill>
                  <a:gsLst>
                    <a:gs pos="0">
                      <a:srgbClr val="FFFFFF"/>
                    </a:gs>
                    <a:gs pos="100000">
                      <a:srgbClr val="FFFFFF"/>
                    </a:gs>
                  </a:gsLst>
                  <a:lin ang="5400000" scaled="0"/>
                </a:gradFill>
                <a:ea typeface="Segoe UI" pitchFamily="34" charset="0"/>
                <a:cs typeface="Segoe UI" pitchFamily="34" charset="0"/>
              </a:rPr>
            </a:br>
            <a:r>
              <a:rPr lang="en-US" sz="1371" dirty="0">
                <a:gradFill>
                  <a:gsLst>
                    <a:gs pos="0">
                      <a:srgbClr val="FFFFFF"/>
                    </a:gs>
                    <a:gs pos="100000">
                      <a:srgbClr val="FFFFFF"/>
                    </a:gs>
                  </a:gsLst>
                  <a:lin ang="5400000" scaled="0"/>
                </a:gradFill>
                <a:ea typeface="Segoe UI" pitchFamily="34" charset="0"/>
                <a:cs typeface="Segoe UI" pitchFamily="34" charset="0"/>
              </a:rPr>
              <a:t>(+Binaries)</a:t>
            </a: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p:cNvSpPr txBox="1"/>
          <p:nvPr/>
        </p:nvSpPr>
        <p:spPr>
          <a:xfrm>
            <a:off x="8583322" y="2295191"/>
            <a:ext cx="1035280" cy="506662"/>
          </a:xfrm>
          <a:prstGeom prst="rect">
            <a:avLst/>
          </a:prstGeom>
          <a:noFill/>
        </p:spPr>
        <p:txBody>
          <a:bodyPr wrap="none" lIns="179259" tIns="143407" rIns="179259" bIns="143407" rtlCol="0">
            <a:spAutoFit/>
          </a:bodyPr>
          <a:lstStyle/>
          <a:p>
            <a:pPr>
              <a:lnSpc>
                <a:spcPct val="90000"/>
              </a:lnSpc>
              <a:spcAft>
                <a:spcPts val="588"/>
              </a:spcAft>
            </a:pPr>
            <a:r>
              <a:rPr lang="en-US" sz="1567" b="1" dirty="0">
                <a:solidFill>
                  <a:srgbClr val="002060"/>
                </a:solidFill>
              </a:rPr>
              <a:t>App tier</a:t>
            </a:r>
          </a:p>
        </p:txBody>
      </p:sp>
      <p:sp>
        <p:nvSpPr>
          <p:cNvPr id="43" name="Rectangle 42"/>
          <p:cNvSpPr/>
          <p:nvPr/>
        </p:nvSpPr>
        <p:spPr bwMode="auto">
          <a:xfrm>
            <a:off x="10035720" y="3373541"/>
            <a:ext cx="1380052" cy="44436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0"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567" dirty="0">
                <a:gradFill>
                  <a:gsLst>
                    <a:gs pos="0">
                      <a:srgbClr val="FFFFFF"/>
                    </a:gs>
                    <a:gs pos="100000">
                      <a:srgbClr val="FFFFFF"/>
                    </a:gs>
                  </a:gsLst>
                  <a:lin ang="5400000" scaled="0"/>
                </a:gradFill>
                <a:ea typeface="Segoe UI" pitchFamily="34" charset="0"/>
                <a:cs typeface="Segoe UI" pitchFamily="34" charset="0"/>
              </a:rPr>
              <a:t>Libraries</a:t>
            </a:r>
            <a:endParaRPr lang="en-US" sz="1371" dirty="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p:nvSpPr>
        <p:spPr bwMode="auto">
          <a:xfrm>
            <a:off x="10035721" y="2748368"/>
            <a:ext cx="1380052" cy="58485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0"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LOB app</a:t>
            </a:r>
            <a:r>
              <a:rPr lang="en-US" sz="1961" dirty="0">
                <a:gradFill>
                  <a:gsLst>
                    <a:gs pos="0">
                      <a:srgbClr val="FFFFFF"/>
                    </a:gs>
                    <a:gs pos="100000">
                      <a:srgbClr val="FFFFFF"/>
                    </a:gs>
                  </a:gsLst>
                  <a:lin ang="5400000" scaled="0"/>
                </a:gradFill>
                <a:ea typeface="Segoe UI" pitchFamily="34" charset="0"/>
                <a:cs typeface="Segoe UI" pitchFamily="34" charset="0"/>
              </a:rPr>
              <a:t/>
            </a:r>
            <a:br>
              <a:rPr lang="en-US" sz="1961" dirty="0">
                <a:gradFill>
                  <a:gsLst>
                    <a:gs pos="0">
                      <a:srgbClr val="FFFFFF"/>
                    </a:gs>
                    <a:gs pos="100000">
                      <a:srgbClr val="FFFFFF"/>
                    </a:gs>
                  </a:gsLst>
                  <a:lin ang="5400000" scaled="0"/>
                </a:gradFill>
                <a:ea typeface="Segoe UI" pitchFamily="34" charset="0"/>
                <a:cs typeface="Segoe UI" pitchFamily="34" charset="0"/>
              </a:rPr>
            </a:br>
            <a:r>
              <a:rPr lang="en-US" sz="1371" dirty="0">
                <a:gradFill>
                  <a:gsLst>
                    <a:gs pos="0">
                      <a:srgbClr val="FFFFFF"/>
                    </a:gs>
                    <a:gs pos="100000">
                      <a:srgbClr val="FFFFFF"/>
                    </a:gs>
                  </a:gsLst>
                  <a:lin ang="5400000" scaled="0"/>
                </a:gradFill>
                <a:ea typeface="Segoe UI" pitchFamily="34" charset="0"/>
                <a:cs typeface="Segoe UI" pitchFamily="34" charset="0"/>
              </a:rPr>
              <a:t>(+Binaries)</a:t>
            </a: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p:cNvSpPr txBox="1"/>
          <p:nvPr/>
        </p:nvSpPr>
        <p:spPr>
          <a:xfrm>
            <a:off x="10221377" y="2295191"/>
            <a:ext cx="937498" cy="506662"/>
          </a:xfrm>
          <a:prstGeom prst="rect">
            <a:avLst/>
          </a:prstGeom>
          <a:noFill/>
        </p:spPr>
        <p:txBody>
          <a:bodyPr wrap="none" lIns="179259" tIns="143407" rIns="179259" bIns="143407" rtlCol="0">
            <a:spAutoFit/>
          </a:bodyPr>
          <a:lstStyle/>
          <a:p>
            <a:pPr>
              <a:lnSpc>
                <a:spcPct val="90000"/>
              </a:lnSpc>
              <a:spcAft>
                <a:spcPts val="588"/>
              </a:spcAft>
            </a:pPr>
            <a:r>
              <a:rPr lang="en-US" sz="1567" b="1" dirty="0">
                <a:solidFill>
                  <a:schemeClr val="accent1"/>
                </a:solidFill>
              </a:rPr>
              <a:t>DB tier</a:t>
            </a:r>
          </a:p>
        </p:txBody>
      </p:sp>
      <p:cxnSp>
        <p:nvCxnSpPr>
          <p:cNvPr id="29" name="Straight Connector 28"/>
          <p:cNvCxnSpPr/>
          <p:nvPr/>
        </p:nvCxnSpPr>
        <p:spPr>
          <a:xfrm>
            <a:off x="10735497" y="1794193"/>
            <a:ext cx="0" cy="51636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137054" y="1778831"/>
            <a:ext cx="0" cy="516360"/>
          </a:xfrm>
          <a:prstGeom prst="line">
            <a:avLst/>
          </a:prstGeom>
          <a:ln w="635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592611" y="1778831"/>
            <a:ext cx="0" cy="516360"/>
          </a:xfrm>
          <a:prstGeom prst="line">
            <a:avLst/>
          </a:prstGeom>
          <a:ln w="635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17750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bwMode="auto">
          <a:xfrm>
            <a:off x="4436417" y="3842833"/>
            <a:ext cx="4031019" cy="7272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745"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4436417" y="1648120"/>
            <a:ext cx="4031019" cy="6571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pPr>
            <a:r>
              <a:rPr lang="en-US" sz="1961" b="1" dirty="0">
                <a:gradFill>
                  <a:gsLst>
                    <a:gs pos="0">
                      <a:srgbClr val="FFFFFF"/>
                    </a:gs>
                    <a:gs pos="6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CONTAINER RUN-TIMES</a:t>
            </a:r>
          </a:p>
        </p:txBody>
      </p:sp>
      <p:sp>
        <p:nvSpPr>
          <p:cNvPr id="2" name="Rectangle 1"/>
          <p:cNvSpPr/>
          <p:nvPr/>
        </p:nvSpPr>
        <p:spPr bwMode="auto">
          <a:xfrm>
            <a:off x="4436415" y="2286702"/>
            <a:ext cx="4031021" cy="1611280"/>
          </a:xfrm>
          <a:prstGeom prst="rect">
            <a:avLst/>
          </a:prstGeom>
          <a:solidFill>
            <a:schemeClr val="accent1">
              <a:lumMod val="50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4436417" y="4619557"/>
            <a:ext cx="4031017" cy="1609584"/>
          </a:xfrm>
          <a:prstGeom prst="rect">
            <a:avLst/>
          </a:prstGeom>
          <a:solidFill>
            <a:schemeClr val="accent1">
              <a:lumMod val="50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5C2D91"/>
                  </a:gs>
                  <a:gs pos="57000">
                    <a:srgbClr val="5C2D91"/>
                  </a:gs>
                </a:gsLst>
                <a:lin ang="5400000" scaled="0"/>
              </a:gradFill>
              <a:ea typeface="Segoe UI" pitchFamily="34" charset="0"/>
              <a:cs typeface="Segoe UI" pitchFamily="34" charset="0"/>
            </a:endParaRPr>
          </a:p>
        </p:txBody>
      </p:sp>
      <p:sp>
        <p:nvSpPr>
          <p:cNvPr id="8" name="Right Brace 7"/>
          <p:cNvSpPr/>
          <p:nvPr/>
        </p:nvSpPr>
        <p:spPr>
          <a:xfrm>
            <a:off x="8550509" y="1899389"/>
            <a:ext cx="902477" cy="4010199"/>
          </a:xfrm>
          <a:prstGeom prst="rightBrace">
            <a:avLst>
              <a:gd name="adj1" fmla="val 90955"/>
              <a:gd name="adj2" fmla="val 50542"/>
            </a:avLst>
          </a:prstGeom>
          <a:ln w="38100">
            <a:solidFill>
              <a:schemeClr val="tx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016"/>
            <a:endParaRPr lang="en-US" sz="1765">
              <a:solidFill>
                <a:srgbClr val="FFFFFF"/>
              </a:solidFill>
            </a:endParaRPr>
          </a:p>
        </p:txBody>
      </p:sp>
      <p:sp>
        <p:nvSpPr>
          <p:cNvPr id="7" name="Title 6"/>
          <p:cNvSpPr>
            <a:spLocks noGrp="1"/>
          </p:cNvSpPr>
          <p:nvPr>
            <p:ph type="title"/>
          </p:nvPr>
        </p:nvSpPr>
        <p:spPr>
          <a:xfrm>
            <a:off x="266097" y="103498"/>
            <a:ext cx="11655840" cy="899537"/>
          </a:xfrm>
        </p:spPr>
        <p:txBody>
          <a:bodyPr/>
          <a:lstStyle/>
          <a:p>
            <a:r>
              <a:rPr lang="en-US" sz="4313" dirty="0"/>
              <a:t>Write once deploy anywhere </a:t>
            </a:r>
            <a:br>
              <a:rPr lang="en-US" sz="4313" dirty="0"/>
            </a:br>
            <a:r>
              <a:rPr lang="en-US" sz="3529" dirty="0"/>
              <a:t>Modern app development with flexible isolation</a:t>
            </a:r>
          </a:p>
        </p:txBody>
      </p:sp>
      <p:sp>
        <p:nvSpPr>
          <p:cNvPr id="5" name="TextBox 17"/>
          <p:cNvSpPr txBox="1"/>
          <p:nvPr/>
        </p:nvSpPr>
        <p:spPr>
          <a:xfrm>
            <a:off x="5273877" y="2258588"/>
            <a:ext cx="2356095" cy="533937"/>
          </a:xfrm>
          <a:prstGeom prst="rect">
            <a:avLst/>
          </a:prstGeom>
          <a:noFill/>
        </p:spPr>
        <p:txBody>
          <a:bodyPr wrap="square" lIns="179234" tIns="143387" rIns="179234" bIns="143387" rtlCol="0">
            <a:spAutoFit/>
          </a:bodyPr>
          <a:lstStyle/>
          <a:p>
            <a:pPr algn="ctr" defTabSz="914016">
              <a:lnSpc>
                <a:spcPct val="90000"/>
              </a:lnSpc>
              <a:spcAft>
                <a:spcPts val="588"/>
              </a:spcAft>
            </a:pPr>
            <a:r>
              <a:rPr lang="en-US" sz="1765" dirty="0">
                <a:gradFill>
                  <a:gsLst>
                    <a:gs pos="0">
                      <a:srgbClr val="FFFFFF"/>
                    </a:gs>
                    <a:gs pos="65000">
                      <a:srgbClr val="FFFFFF"/>
                    </a:gs>
                  </a:gsLst>
                  <a:lin ang="5400000" scaled="0"/>
                </a:gradFill>
                <a:latin typeface="Segoe UI Semibold" panose="020B0702040204020203" pitchFamily="34" charset="0"/>
                <a:cs typeface="Segoe UI Semibold" panose="020B0702040204020203" pitchFamily="34" charset="0"/>
              </a:rPr>
              <a:t>Hyper-V Container</a:t>
            </a:r>
          </a:p>
        </p:txBody>
      </p:sp>
      <p:sp>
        <p:nvSpPr>
          <p:cNvPr id="48" name="TextBox 17"/>
          <p:cNvSpPr txBox="1"/>
          <p:nvPr/>
        </p:nvSpPr>
        <p:spPr>
          <a:xfrm>
            <a:off x="4819699" y="5642619"/>
            <a:ext cx="3264454" cy="533938"/>
          </a:xfrm>
          <a:prstGeom prst="rect">
            <a:avLst/>
          </a:prstGeom>
          <a:noFill/>
        </p:spPr>
        <p:txBody>
          <a:bodyPr wrap="square" lIns="179234" tIns="143387" rIns="179234" bIns="143387" rtlCol="0">
            <a:spAutoFit/>
          </a:bodyPr>
          <a:lstStyle/>
          <a:p>
            <a:pPr algn="ctr" defTabSz="914016">
              <a:lnSpc>
                <a:spcPct val="90000"/>
              </a:lnSpc>
              <a:spcAft>
                <a:spcPts val="588"/>
              </a:spcAft>
            </a:pPr>
            <a:r>
              <a:rPr lang="en-US" sz="1765" dirty="0">
                <a:gradFill>
                  <a:gsLst>
                    <a:gs pos="0">
                      <a:srgbClr val="FFFFFF"/>
                    </a:gs>
                    <a:gs pos="65000">
                      <a:srgbClr val="FFFFFF"/>
                    </a:gs>
                  </a:gsLst>
                  <a:lin ang="5400000" scaled="0"/>
                </a:gradFill>
                <a:latin typeface="Segoe UI Semibold" panose="020B0702040204020203" pitchFamily="34" charset="0"/>
                <a:cs typeface="Segoe UI Semibold" panose="020B0702040204020203" pitchFamily="34" charset="0"/>
              </a:rPr>
              <a:t>Windows Server Container</a:t>
            </a:r>
          </a:p>
        </p:txBody>
      </p:sp>
      <p:pic>
        <p:nvPicPr>
          <p:cNvPr id="44" name="Picture 43"/>
          <p:cNvPicPr>
            <a:picLocks noChangeAspect="1"/>
          </p:cNvPicPr>
          <p:nvPr/>
        </p:nvPicPr>
        <p:blipFill>
          <a:blip r:embed="rId3">
            <a:duotone>
              <a:schemeClr val="accent4">
                <a:shade val="45000"/>
                <a:satMod val="135000"/>
              </a:schemeClr>
              <a:prstClr val="white"/>
            </a:duotone>
          </a:blip>
          <a:stretch>
            <a:fillRect/>
          </a:stretch>
        </p:blipFill>
        <p:spPr>
          <a:xfrm>
            <a:off x="5716621" y="2786847"/>
            <a:ext cx="1470610" cy="880378"/>
          </a:xfrm>
          <a:prstGeom prst="rect">
            <a:avLst/>
          </a:prstGeom>
        </p:spPr>
      </p:pic>
      <p:pic>
        <p:nvPicPr>
          <p:cNvPr id="43" name="Picture 42"/>
          <p:cNvPicPr>
            <a:picLocks noChangeAspect="1"/>
          </p:cNvPicPr>
          <p:nvPr/>
        </p:nvPicPr>
        <p:blipFill>
          <a:blip r:embed="rId4">
            <a:duotone>
              <a:schemeClr val="accent4">
                <a:shade val="45000"/>
                <a:satMod val="135000"/>
              </a:schemeClr>
              <a:prstClr val="white"/>
            </a:duotone>
          </a:blip>
          <a:stretch>
            <a:fillRect/>
          </a:stretch>
        </p:blipFill>
        <p:spPr>
          <a:xfrm>
            <a:off x="5716621" y="4757570"/>
            <a:ext cx="1470610" cy="840853"/>
          </a:xfrm>
          <a:prstGeom prst="rect">
            <a:avLst/>
          </a:prstGeom>
        </p:spPr>
      </p:pic>
      <p:pic>
        <p:nvPicPr>
          <p:cNvPr id="14" name="Picture 13"/>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89671" y="3879270"/>
            <a:ext cx="2924509" cy="746811"/>
          </a:xfrm>
          <a:prstGeom prst="rect">
            <a:avLst/>
          </a:prstGeom>
        </p:spPr>
      </p:pic>
      <p:sp>
        <p:nvSpPr>
          <p:cNvPr id="68" name="Rectangle 67"/>
          <p:cNvSpPr/>
          <p:nvPr/>
        </p:nvSpPr>
        <p:spPr>
          <a:xfrm>
            <a:off x="10013471" y="3173536"/>
            <a:ext cx="1792341" cy="1344255"/>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lIns="179259" tIns="143407" rIns="179259" bIns="143407" rtlCol="0" anchor="t"/>
          <a:lstStyle/>
          <a:p>
            <a:pPr defTabSz="914016"/>
            <a:endParaRPr lang="en-US" sz="1765" dirty="0">
              <a:gradFill>
                <a:gsLst>
                  <a:gs pos="0">
                    <a:srgbClr val="FFFFFF"/>
                  </a:gs>
                  <a:gs pos="62000">
                    <a:srgbClr val="FFFFFF"/>
                  </a:gs>
                </a:gsLst>
                <a:lin ang="5400000" scaled="1"/>
              </a:gradFill>
            </a:endParaRPr>
          </a:p>
        </p:txBody>
      </p:sp>
      <p:pic>
        <p:nvPicPr>
          <p:cNvPr id="69" name="Picture 6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79886" y="3270794"/>
            <a:ext cx="652992" cy="652992"/>
          </a:xfrm>
          <a:prstGeom prst="rect">
            <a:avLst/>
          </a:prstGeom>
        </p:spPr>
      </p:pic>
      <p:sp>
        <p:nvSpPr>
          <p:cNvPr id="66" name="Rectangle 65"/>
          <p:cNvSpPr/>
          <p:nvPr/>
        </p:nvSpPr>
        <p:spPr>
          <a:xfrm>
            <a:off x="10013473" y="4600876"/>
            <a:ext cx="1792341" cy="1344255"/>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lIns="179259" tIns="143407" rIns="179259" bIns="143407" rtlCol="0" anchor="t"/>
          <a:lstStyle/>
          <a:p>
            <a:pPr defTabSz="914016"/>
            <a:endParaRPr lang="en-US" sz="1765" dirty="0">
              <a:gradFill>
                <a:gsLst>
                  <a:gs pos="0">
                    <a:srgbClr val="FFFFFF"/>
                  </a:gs>
                  <a:gs pos="62000">
                    <a:srgbClr val="FFFFFF"/>
                  </a:gs>
                </a:gsLst>
                <a:lin ang="5400000" scaled="1"/>
              </a:gradFill>
            </a:endParaRPr>
          </a:p>
        </p:txBody>
      </p:sp>
      <p:pic>
        <p:nvPicPr>
          <p:cNvPr id="67" name="Picture 2" descr="C:\Users\mitchellg\Desktop\Automated_2.png"/>
          <p:cNvPicPr>
            <a:picLocks noChangeAspect="1" noChangeArrowheads="1"/>
          </p:cNvPicPr>
          <p:nvPr/>
        </p:nvPicPr>
        <p:blipFill>
          <a:blip r:embed="rId8" cstate="print">
            <a:extLst>
              <a:ext uri="{BEBA8EAE-BF5A-486C-A8C5-ECC9F3942E4B}">
                <a14:imgProps xmlns:a14="http://schemas.microsoft.com/office/drawing/2010/main">
                  <a14:imgLayer r:embed="rId9">
                    <a14:imgEffect>
                      <a14:brightnessContrast bright="-60000"/>
                    </a14:imgEffect>
                  </a14:imgLayer>
                </a14:imgProps>
              </a:ext>
            </a:extLst>
          </a:blip>
          <a:srcRect/>
          <a:stretch>
            <a:fillRect/>
          </a:stretch>
        </p:blipFill>
        <p:spPr bwMode="auto">
          <a:xfrm>
            <a:off x="10476421" y="4591580"/>
            <a:ext cx="866448" cy="866445"/>
          </a:xfrm>
          <a:prstGeom prst="rect">
            <a:avLst/>
          </a:prstGeom>
        </p:spPr>
      </p:pic>
      <p:sp>
        <p:nvSpPr>
          <p:cNvPr id="70" name="Rectangle 69"/>
          <p:cNvSpPr/>
          <p:nvPr/>
        </p:nvSpPr>
        <p:spPr>
          <a:xfrm>
            <a:off x="10013474" y="5458026"/>
            <a:ext cx="1792341" cy="487106"/>
          </a:xfrm>
          <a:prstGeom prst="rect">
            <a:avLst/>
          </a:prstGeom>
          <a:solidFill>
            <a:srgbClr val="005C83"/>
          </a:solidFill>
          <a:ln>
            <a:noFill/>
          </a:ln>
        </p:spPr>
        <p:style>
          <a:lnRef idx="2">
            <a:schemeClr val="accent2">
              <a:shade val="50000"/>
            </a:schemeClr>
          </a:lnRef>
          <a:fillRef idx="1">
            <a:schemeClr val="accent2"/>
          </a:fillRef>
          <a:effectRef idx="0">
            <a:schemeClr val="accent2"/>
          </a:effectRef>
          <a:fontRef idx="minor">
            <a:schemeClr val="lt1"/>
          </a:fontRef>
        </p:style>
        <p:txBody>
          <a:bodyPr lIns="179259" tIns="143407" rIns="179259" bIns="143407" rtlCol="0" anchor="ctr" anchorCtr="0"/>
          <a:lstStyle/>
          <a:p>
            <a:pPr defTabSz="914016"/>
            <a:r>
              <a:rPr lang="en-US" sz="1765" dirty="0">
                <a:gradFill>
                  <a:gsLst>
                    <a:gs pos="0">
                      <a:srgbClr val="FFFFFF"/>
                    </a:gs>
                    <a:gs pos="62000">
                      <a:srgbClr val="FFFFFF"/>
                    </a:gs>
                  </a:gsLst>
                  <a:lin ang="5400000" scaled="1"/>
                </a:gradFill>
              </a:rPr>
              <a:t>Others</a:t>
            </a:r>
          </a:p>
        </p:txBody>
      </p:sp>
      <p:sp>
        <p:nvSpPr>
          <p:cNvPr id="71" name="Rectangle 70"/>
          <p:cNvSpPr/>
          <p:nvPr/>
        </p:nvSpPr>
        <p:spPr>
          <a:xfrm>
            <a:off x="10013471" y="4030685"/>
            <a:ext cx="1792341" cy="487106"/>
          </a:xfrm>
          <a:prstGeom prst="rect">
            <a:avLst/>
          </a:prstGeom>
          <a:solidFill>
            <a:srgbClr val="005C83"/>
          </a:solidFill>
          <a:ln>
            <a:noFill/>
          </a:ln>
        </p:spPr>
        <p:style>
          <a:lnRef idx="2">
            <a:schemeClr val="accent2">
              <a:shade val="50000"/>
            </a:schemeClr>
          </a:lnRef>
          <a:fillRef idx="1">
            <a:schemeClr val="accent2"/>
          </a:fillRef>
          <a:effectRef idx="0">
            <a:schemeClr val="accent2"/>
          </a:effectRef>
          <a:fontRef idx="minor">
            <a:schemeClr val="lt1"/>
          </a:fontRef>
        </p:style>
        <p:txBody>
          <a:bodyPr lIns="179259" tIns="143407" rIns="179259" bIns="143407" rtlCol="0" anchor="ctr" anchorCtr="0"/>
          <a:lstStyle/>
          <a:p>
            <a:pPr defTabSz="914016"/>
            <a:r>
              <a:rPr lang="en-US" sz="1765" dirty="0">
                <a:gradFill>
                  <a:gsLst>
                    <a:gs pos="0">
                      <a:srgbClr val="FFFFFF"/>
                    </a:gs>
                    <a:gs pos="62000">
                      <a:srgbClr val="FFFFFF"/>
                    </a:gs>
                  </a:gsLst>
                  <a:lin ang="5400000" scaled="1"/>
                </a:gradFill>
              </a:rPr>
              <a:t>PowerShell</a:t>
            </a:r>
          </a:p>
        </p:txBody>
      </p:sp>
      <p:grpSp>
        <p:nvGrpSpPr>
          <p:cNvPr id="63" name="Group 31"/>
          <p:cNvGrpSpPr/>
          <p:nvPr/>
        </p:nvGrpSpPr>
        <p:grpSpPr>
          <a:xfrm>
            <a:off x="10013474" y="1746197"/>
            <a:ext cx="1792341" cy="1344255"/>
            <a:chOff x="6237660" y="845633"/>
            <a:chExt cx="1828800" cy="1371600"/>
          </a:xfrm>
        </p:grpSpPr>
        <p:sp>
          <p:nvSpPr>
            <p:cNvPr id="64" name="Rectangle 63"/>
            <p:cNvSpPr/>
            <p:nvPr/>
          </p:nvSpPr>
          <p:spPr>
            <a:xfrm>
              <a:off x="6237660" y="845633"/>
              <a:ext cx="1828800" cy="1371600"/>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lIns="179259" tIns="143407" rIns="179259" bIns="143407" rtlCol="0" anchor="t"/>
            <a:lstStyle/>
            <a:p>
              <a:pPr defTabSz="914016"/>
              <a:endParaRPr lang="en-US" sz="1765" dirty="0">
                <a:gradFill>
                  <a:gsLst>
                    <a:gs pos="0">
                      <a:srgbClr val="FFFFFF"/>
                    </a:gs>
                    <a:gs pos="62000">
                      <a:srgbClr val="FFFFFF"/>
                    </a:gs>
                  </a:gsLst>
                  <a:lin ang="5400000" scaled="1"/>
                </a:gradFill>
              </a:endParaRPr>
            </a:p>
          </p:txBody>
        </p:sp>
        <p:pic>
          <p:nvPicPr>
            <p:cNvPr id="65" name="Picture 6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04901" y="1037912"/>
              <a:ext cx="1667851" cy="573292"/>
            </a:xfrm>
            <a:prstGeom prst="rect">
              <a:avLst/>
            </a:prstGeom>
          </p:spPr>
        </p:pic>
      </p:grpSp>
      <p:cxnSp>
        <p:nvCxnSpPr>
          <p:cNvPr id="47" name="Straight Arrow Connector 23"/>
          <p:cNvCxnSpPr/>
          <p:nvPr/>
        </p:nvCxnSpPr>
        <p:spPr>
          <a:xfrm>
            <a:off x="2480154" y="3894451"/>
            <a:ext cx="1890361" cy="1041474"/>
          </a:xfrm>
          <a:prstGeom prst="straightConnector1">
            <a:avLst/>
          </a:prstGeom>
          <a:ln w="38100">
            <a:solidFill>
              <a:schemeClr val="tx1">
                <a:lumMod val="50000"/>
              </a:schemeClr>
            </a:solidFill>
            <a:headEnd type="none"/>
            <a:tailEnd type="triangle"/>
          </a:ln>
        </p:spPr>
        <p:style>
          <a:lnRef idx="2">
            <a:schemeClr val="accent2"/>
          </a:lnRef>
          <a:fillRef idx="0">
            <a:schemeClr val="accent2"/>
          </a:fillRef>
          <a:effectRef idx="1">
            <a:schemeClr val="accent2"/>
          </a:effectRef>
          <a:fontRef idx="minor">
            <a:schemeClr val="tx1"/>
          </a:fontRef>
        </p:style>
      </p:cxnSp>
      <p:cxnSp>
        <p:nvCxnSpPr>
          <p:cNvPr id="55" name="Straight Arrow Connector 23"/>
          <p:cNvCxnSpPr/>
          <p:nvPr/>
        </p:nvCxnSpPr>
        <p:spPr>
          <a:xfrm flipV="1">
            <a:off x="2480154" y="2859187"/>
            <a:ext cx="1890361" cy="1041474"/>
          </a:xfrm>
          <a:prstGeom prst="straightConnector1">
            <a:avLst/>
          </a:prstGeom>
          <a:ln w="38100">
            <a:solidFill>
              <a:schemeClr val="tx1">
                <a:lumMod val="50000"/>
              </a:schemeClr>
            </a:solidFill>
            <a:headEnd type="none"/>
            <a:tailEnd type="triangle"/>
          </a:ln>
        </p:spPr>
        <p:style>
          <a:lnRef idx="2">
            <a:schemeClr val="accent2"/>
          </a:lnRef>
          <a:fillRef idx="0">
            <a:schemeClr val="accent2"/>
          </a:fillRef>
          <a:effectRef idx="1">
            <a:schemeClr val="accent2"/>
          </a:effectRef>
          <a:fontRef idx="minor">
            <a:schemeClr val="tx1"/>
          </a:fontRef>
        </p:style>
      </p:cxnSp>
      <p:sp>
        <p:nvSpPr>
          <p:cNvPr id="56" name="Rounded Rectangle 10"/>
          <p:cNvSpPr/>
          <p:nvPr/>
        </p:nvSpPr>
        <p:spPr bwMode="auto">
          <a:xfrm>
            <a:off x="9906557" y="5890744"/>
            <a:ext cx="2031107" cy="713194"/>
          </a:xfrm>
          <a:prstGeom prst="rect">
            <a:avLst/>
          </a:prstGeom>
          <a:no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34" tIns="143387" rIns="179234" bIns="143407" numCol="1" spcCol="0" rtlCol="0" fromWordArt="0" anchor="t" anchorCtr="0" forceAA="0" compatLnSpc="1">
            <a:prstTxWarp prst="textNoShape">
              <a:avLst/>
            </a:prstTxWarp>
            <a:noAutofit/>
          </a:bodyPr>
          <a:lstStyle/>
          <a:p>
            <a:pPr algn="ctr" defTabSz="914016">
              <a:lnSpc>
                <a:spcPct val="90000"/>
              </a:lnSpc>
              <a:spcAft>
                <a:spcPts val="588"/>
              </a:spcAft>
            </a:pPr>
            <a:r>
              <a:rPr lang="en-US" sz="1765" dirty="0">
                <a:gradFill>
                  <a:gsLst>
                    <a:gs pos="0">
                      <a:srgbClr val="505050"/>
                    </a:gs>
                    <a:gs pos="49000">
                      <a:srgbClr val="505050"/>
                    </a:gs>
                  </a:gsLst>
                  <a:lin ang="5400000" scaled="1"/>
                </a:gradFill>
                <a:latin typeface="Segoe UI Semibold" panose="020B0702040204020203" pitchFamily="34" charset="0"/>
                <a:cs typeface="Segoe UI Semibold" panose="020B0702040204020203" pitchFamily="34" charset="0"/>
              </a:rPr>
              <a:t>Container management</a:t>
            </a:r>
          </a:p>
        </p:txBody>
      </p:sp>
      <p:sp>
        <p:nvSpPr>
          <p:cNvPr id="59" name="Rounded Rectangle 1"/>
          <p:cNvSpPr/>
          <p:nvPr/>
        </p:nvSpPr>
        <p:spPr bwMode="auto">
          <a:xfrm>
            <a:off x="9890830" y="1577791"/>
            <a:ext cx="2031107" cy="4988698"/>
          </a:xfrm>
          <a:prstGeom prst="roundRect">
            <a:avLst>
              <a:gd name="adj" fmla="val 0"/>
            </a:avLst>
          </a:prstGeom>
          <a:noFill/>
          <a:ln w="22225">
            <a:solidFill>
              <a:schemeClr val="accent1">
                <a:lumMod val="50000"/>
              </a:schemeClr>
            </a:solidFill>
            <a:prstDash val="sys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5736" tIns="140589" rIns="175736" bIns="87867" numCol="1" spcCol="0" rtlCol="0" fromWordArt="0" anchor="b" anchorCtr="0" forceAA="0" compatLnSpc="1">
            <a:prstTxWarp prst="textNoShape">
              <a:avLst/>
            </a:prstTxWarp>
            <a:noAutofit/>
          </a:bodyPr>
          <a:lstStyle/>
          <a:p>
            <a:pPr algn="ctr" defTabSz="896181">
              <a:lnSpc>
                <a:spcPct val="90000"/>
              </a:lnSpc>
              <a:spcAft>
                <a:spcPts val="575"/>
              </a:spcAft>
            </a:pPr>
            <a:endParaRPr lang="en-US" sz="1729" dirty="0">
              <a:solidFill>
                <a:srgbClr val="00BCF2"/>
              </a:solidFill>
            </a:endParaRPr>
          </a:p>
        </p:txBody>
      </p:sp>
      <p:grpSp>
        <p:nvGrpSpPr>
          <p:cNvPr id="32" name="Group 31"/>
          <p:cNvGrpSpPr/>
          <p:nvPr/>
        </p:nvGrpSpPr>
        <p:grpSpPr>
          <a:xfrm>
            <a:off x="61900" y="1577790"/>
            <a:ext cx="2464468" cy="5028275"/>
            <a:chOff x="512916" y="1287777"/>
            <a:chExt cx="2514243" cy="5129829"/>
          </a:xfrm>
        </p:grpSpPr>
        <p:sp>
          <p:nvSpPr>
            <p:cNvPr id="49" name="Rectangle 48"/>
            <p:cNvSpPr/>
            <p:nvPr/>
          </p:nvSpPr>
          <p:spPr>
            <a:xfrm>
              <a:off x="849707" y="2913471"/>
              <a:ext cx="1828540" cy="1371405"/>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lIns="179259" tIns="143407" rIns="179259" bIns="143407" rtlCol="0" anchor="t"/>
            <a:lstStyle/>
            <a:p>
              <a:pPr defTabSz="914016"/>
              <a:endParaRPr lang="en-US" sz="1765" dirty="0">
                <a:gradFill>
                  <a:gsLst>
                    <a:gs pos="0">
                      <a:srgbClr val="FFFFFF"/>
                    </a:gs>
                    <a:gs pos="62000">
                      <a:srgbClr val="FFFFFF"/>
                    </a:gs>
                  </a:gsLst>
                  <a:lin ang="5400000" scaled="1"/>
                </a:gradFill>
              </a:endParaRPr>
            </a:p>
          </p:txBody>
        </p:sp>
        <p:sp>
          <p:nvSpPr>
            <p:cNvPr id="50" name="Rectangle 49"/>
            <p:cNvSpPr/>
            <p:nvPr/>
          </p:nvSpPr>
          <p:spPr>
            <a:xfrm>
              <a:off x="849707" y="4369638"/>
              <a:ext cx="1828540" cy="1371405"/>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lIns="179259" tIns="143407" rIns="179259" bIns="143407" rtlCol="0" anchor="t"/>
            <a:lstStyle/>
            <a:p>
              <a:pPr defTabSz="914016"/>
              <a:endParaRPr lang="en-US" sz="1765" dirty="0">
                <a:gradFill>
                  <a:gsLst>
                    <a:gs pos="0">
                      <a:srgbClr val="FFFFFF"/>
                    </a:gs>
                    <a:gs pos="62000">
                      <a:srgbClr val="FFFFFF"/>
                    </a:gs>
                  </a:gsLst>
                  <a:lin ang="5400000" scaled="1"/>
                </a:gradFill>
              </a:endParaRPr>
            </a:p>
          </p:txBody>
        </p:sp>
        <p:sp>
          <p:nvSpPr>
            <p:cNvPr id="51" name="Rectangle 50"/>
            <p:cNvSpPr/>
            <p:nvPr/>
          </p:nvSpPr>
          <p:spPr>
            <a:xfrm>
              <a:off x="849707" y="1457304"/>
              <a:ext cx="1828540" cy="1371405"/>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lIns="179259" tIns="143407" rIns="179259" bIns="143407" rtlCol="0" anchor="t"/>
            <a:lstStyle/>
            <a:p>
              <a:pPr defTabSz="914016"/>
              <a:endParaRPr lang="en-US" sz="1765" dirty="0">
                <a:gradFill>
                  <a:gsLst>
                    <a:gs pos="0">
                      <a:srgbClr val="FFFFFF"/>
                    </a:gs>
                    <a:gs pos="62000">
                      <a:srgbClr val="FFFFFF"/>
                    </a:gs>
                  </a:gsLst>
                  <a:lin ang="5400000" scaled="1"/>
                </a:gradFill>
              </a:endParaRPr>
            </a:p>
          </p:txBody>
        </p:sp>
        <p:sp>
          <p:nvSpPr>
            <p:cNvPr id="39" name="TextBox 38"/>
            <p:cNvSpPr txBox="1"/>
            <p:nvPr/>
          </p:nvSpPr>
          <p:spPr>
            <a:xfrm>
              <a:off x="1080659" y="3248885"/>
              <a:ext cx="1415625" cy="747183"/>
            </a:xfrm>
            <a:prstGeom prst="rect">
              <a:avLst/>
            </a:prstGeom>
            <a:noFill/>
          </p:spPr>
          <p:txBody>
            <a:bodyPr wrap="none" lIns="179234" tIns="143387" rIns="179234" bIns="143387" rtlCol="0">
              <a:spAutoFit/>
            </a:bodyPr>
            <a:lstStyle/>
            <a:p>
              <a:pPr defTabSz="914016">
                <a:lnSpc>
                  <a:spcPct val="90000"/>
                </a:lnSpc>
              </a:pPr>
              <a:r>
                <a:rPr lang="en-US" sz="1567" dirty="0">
                  <a:gradFill>
                    <a:gsLst>
                      <a:gs pos="2917">
                        <a:srgbClr val="FFFFFF"/>
                      </a:gs>
                      <a:gs pos="30000">
                        <a:srgbClr val="FFFFFF"/>
                      </a:gs>
                    </a:gsLst>
                    <a:lin ang="5400000" scaled="0"/>
                  </a:gradFill>
                </a:rPr>
                <a:t>Application</a:t>
              </a:r>
            </a:p>
            <a:p>
              <a:pPr defTabSz="914016">
                <a:lnSpc>
                  <a:spcPct val="90000"/>
                </a:lnSpc>
              </a:pPr>
              <a:r>
                <a:rPr lang="en-US" sz="1567" dirty="0">
                  <a:gradFill>
                    <a:gsLst>
                      <a:gs pos="2917">
                        <a:srgbClr val="FFFFFF"/>
                      </a:gs>
                      <a:gs pos="30000">
                        <a:srgbClr val="FFFFFF"/>
                      </a:gs>
                    </a:gsLst>
                    <a:lin ang="5400000" scaled="0"/>
                  </a:gradFill>
                </a:rPr>
                <a:t>Framework</a:t>
              </a:r>
            </a:p>
          </p:txBody>
        </p:sp>
        <p:sp>
          <p:nvSpPr>
            <p:cNvPr id="29" name="Rounded Rectangle 10"/>
            <p:cNvSpPr/>
            <p:nvPr/>
          </p:nvSpPr>
          <p:spPr bwMode="auto">
            <a:xfrm>
              <a:off x="512916" y="5690008"/>
              <a:ext cx="2514243" cy="727598"/>
            </a:xfrm>
            <a:prstGeom prst="rect">
              <a:avLst/>
            </a:prstGeom>
            <a:no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34" tIns="143387" rIns="179234" bIns="143407" numCol="1" spcCol="0" rtlCol="0" fromWordArt="0" anchor="t" anchorCtr="0" forceAA="0" compatLnSpc="1">
              <a:prstTxWarp prst="textNoShape">
                <a:avLst/>
              </a:prstTxWarp>
              <a:noAutofit/>
            </a:bodyPr>
            <a:lstStyle/>
            <a:p>
              <a:pPr algn="ctr" defTabSz="914016">
                <a:lnSpc>
                  <a:spcPct val="90000"/>
                </a:lnSpc>
                <a:spcAft>
                  <a:spcPts val="588"/>
                </a:spcAft>
              </a:pPr>
              <a:r>
                <a:rPr lang="en-US" sz="1765" dirty="0">
                  <a:gradFill>
                    <a:gsLst>
                      <a:gs pos="0">
                        <a:srgbClr val="505050"/>
                      </a:gs>
                      <a:gs pos="49000">
                        <a:srgbClr val="505050"/>
                      </a:gs>
                    </a:gsLst>
                    <a:lin ang="5400000" scaled="1"/>
                  </a:gradFill>
                  <a:latin typeface="Segoe UI Semibold" panose="020B0702040204020203" pitchFamily="34" charset="0"/>
                  <a:cs typeface="Segoe UI Semibold" panose="020B0702040204020203" pitchFamily="34" charset="0"/>
                </a:rPr>
                <a:t>Windows </a:t>
              </a:r>
              <a:br>
                <a:rPr lang="en-US" sz="1765" dirty="0">
                  <a:gradFill>
                    <a:gsLst>
                      <a:gs pos="0">
                        <a:srgbClr val="505050"/>
                      </a:gs>
                      <a:gs pos="49000">
                        <a:srgbClr val="505050"/>
                      </a:gs>
                    </a:gsLst>
                    <a:lin ang="5400000" scaled="1"/>
                  </a:gradFill>
                  <a:latin typeface="Segoe UI Semibold" panose="020B0702040204020203" pitchFamily="34" charset="0"/>
                  <a:cs typeface="Segoe UI Semibold" panose="020B0702040204020203" pitchFamily="34" charset="0"/>
                </a:rPr>
              </a:br>
              <a:r>
                <a:rPr lang="en-US" sz="1765" dirty="0">
                  <a:gradFill>
                    <a:gsLst>
                      <a:gs pos="0">
                        <a:srgbClr val="505050"/>
                      </a:gs>
                      <a:gs pos="49000">
                        <a:srgbClr val="505050"/>
                      </a:gs>
                    </a:gsLst>
                    <a:lin ang="5400000" scaled="1"/>
                  </a:gradFill>
                  <a:latin typeface="Segoe UI Semibold" panose="020B0702040204020203" pitchFamily="34" charset="0"/>
                  <a:cs typeface="Segoe UI Semibold" panose="020B0702040204020203" pitchFamily="34" charset="0"/>
                </a:rPr>
                <a:t>container images</a:t>
              </a:r>
            </a:p>
          </p:txBody>
        </p:sp>
        <p:grpSp>
          <p:nvGrpSpPr>
            <p:cNvPr id="73" name="Group 72"/>
            <p:cNvGrpSpPr/>
            <p:nvPr/>
          </p:nvGrpSpPr>
          <p:grpSpPr>
            <a:xfrm>
              <a:off x="994626" y="4612641"/>
              <a:ext cx="1538703" cy="885399"/>
              <a:chOff x="7926521" y="5797736"/>
              <a:chExt cx="1828800" cy="1052326"/>
            </a:xfrm>
          </p:grpSpPr>
          <p:pic>
            <p:nvPicPr>
              <p:cNvPr id="74" name="Picture 73"/>
              <p:cNvPicPr>
                <a:picLocks noChangeAspect="1"/>
              </p:cNvPicPr>
              <p:nvPr/>
            </p:nvPicPr>
            <p:blipFill>
              <a:blip r:embed="rId11">
                <a:extLst>
                  <a:ext uri="{BEBA8EAE-BF5A-486C-A8C5-ECC9F3942E4B}">
                    <a14:imgProps xmlns:a14="http://schemas.microsoft.com/office/drawing/2010/main">
                      <a14:imgLayer r:embed="rId12">
                        <a14:imgEffect>
                          <a14:brightnessContrast bright="-45000"/>
                        </a14:imgEffect>
                      </a14:imgLayer>
                    </a14:imgProps>
                  </a:ext>
                </a:extLst>
              </a:blip>
              <a:stretch>
                <a:fillRect/>
              </a:stretch>
            </p:blipFill>
            <p:spPr>
              <a:xfrm>
                <a:off x="7926521" y="5797736"/>
                <a:ext cx="1828800" cy="1052326"/>
              </a:xfrm>
              <a:prstGeom prst="rect">
                <a:avLst/>
              </a:prstGeom>
            </p:spPr>
          </p:pic>
          <p:pic>
            <p:nvPicPr>
              <p:cNvPr id="82" name="Picture 8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000654" y="6126189"/>
                <a:ext cx="1680535" cy="395420"/>
              </a:xfrm>
              <a:prstGeom prst="rect">
                <a:avLst/>
              </a:prstGeom>
            </p:spPr>
          </p:pic>
        </p:grpSp>
        <p:grpSp>
          <p:nvGrpSpPr>
            <p:cNvPr id="83" name="Group 82"/>
            <p:cNvGrpSpPr/>
            <p:nvPr/>
          </p:nvGrpSpPr>
          <p:grpSpPr>
            <a:xfrm>
              <a:off x="994626" y="3156474"/>
              <a:ext cx="1538703" cy="885399"/>
              <a:chOff x="7909068" y="4710379"/>
              <a:chExt cx="1828800" cy="1052326"/>
            </a:xfrm>
          </p:grpSpPr>
          <p:pic>
            <p:nvPicPr>
              <p:cNvPr id="84" name="Picture 83"/>
              <p:cNvPicPr>
                <a:picLocks noChangeAspect="1"/>
              </p:cNvPicPr>
              <p:nvPr/>
            </p:nvPicPr>
            <p:blipFill>
              <a:blip r:embed="rId11">
                <a:extLst>
                  <a:ext uri="{BEBA8EAE-BF5A-486C-A8C5-ECC9F3942E4B}">
                    <a14:imgProps xmlns:a14="http://schemas.microsoft.com/office/drawing/2010/main">
                      <a14:imgLayer r:embed="rId12">
                        <a14:imgEffect>
                          <a14:brightnessContrast bright="-45000"/>
                        </a14:imgEffect>
                      </a14:imgLayer>
                    </a14:imgProps>
                  </a:ext>
                </a:extLst>
              </a:blip>
              <a:stretch>
                <a:fillRect/>
              </a:stretch>
            </p:blipFill>
            <p:spPr>
              <a:xfrm>
                <a:off x="7909068" y="4710379"/>
                <a:ext cx="1828800" cy="1052326"/>
              </a:xfrm>
              <a:prstGeom prst="rect">
                <a:avLst/>
              </a:prstGeom>
            </p:spPr>
          </p:pic>
          <p:sp>
            <p:nvSpPr>
              <p:cNvPr id="85" name="Rectangle 84"/>
              <p:cNvSpPr/>
              <p:nvPr/>
            </p:nvSpPr>
            <p:spPr>
              <a:xfrm>
                <a:off x="8005788" y="4913377"/>
                <a:ext cx="1635360" cy="716424"/>
              </a:xfrm>
              <a:prstGeom prst="rect">
                <a:avLst/>
              </a:prstGeom>
            </p:spPr>
            <p:txBody>
              <a:bodyPr wrap="square">
                <a:spAutoFit/>
              </a:bodyPr>
              <a:lstStyle/>
              <a:p>
                <a:pPr algn="ctr" defTabSz="914016">
                  <a:lnSpc>
                    <a:spcPct val="90000"/>
                  </a:lnSpc>
                </a:pPr>
                <a:r>
                  <a:rPr lang="en-US" sz="1765" b="1"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Application</a:t>
                </a:r>
              </a:p>
              <a:p>
                <a:pPr algn="ctr" defTabSz="914016">
                  <a:lnSpc>
                    <a:spcPct val="90000"/>
                  </a:lnSpc>
                </a:pPr>
                <a:r>
                  <a:rPr lang="en-US" sz="1765" b="1"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framework</a:t>
                </a:r>
              </a:p>
            </p:txBody>
          </p:sp>
        </p:grpSp>
        <p:grpSp>
          <p:nvGrpSpPr>
            <p:cNvPr id="12" name="Group 11"/>
            <p:cNvGrpSpPr/>
            <p:nvPr/>
          </p:nvGrpSpPr>
          <p:grpSpPr>
            <a:xfrm>
              <a:off x="994626" y="1700307"/>
              <a:ext cx="1538703" cy="885399"/>
              <a:chOff x="-1427125" y="1981800"/>
              <a:chExt cx="1828800" cy="1052326"/>
            </a:xfrm>
          </p:grpSpPr>
          <p:pic>
            <p:nvPicPr>
              <p:cNvPr id="87" name="Picture 86"/>
              <p:cNvPicPr>
                <a:picLocks noChangeAspect="1"/>
              </p:cNvPicPr>
              <p:nvPr/>
            </p:nvPicPr>
            <p:blipFill>
              <a:blip r:embed="rId11">
                <a:extLst>
                  <a:ext uri="{BEBA8EAE-BF5A-486C-A8C5-ECC9F3942E4B}">
                    <a14:imgProps xmlns:a14="http://schemas.microsoft.com/office/drawing/2010/main">
                      <a14:imgLayer r:embed="rId12">
                        <a14:imgEffect>
                          <a14:brightnessContrast bright="-45000"/>
                        </a14:imgEffect>
                      </a14:imgLayer>
                    </a14:imgProps>
                  </a:ext>
                </a:extLst>
              </a:blip>
              <a:stretch>
                <a:fillRect/>
              </a:stretch>
            </p:blipFill>
            <p:spPr>
              <a:xfrm>
                <a:off x="-1427125" y="1981800"/>
                <a:ext cx="1828800" cy="1052326"/>
              </a:xfrm>
              <a:prstGeom prst="rect">
                <a:avLst/>
              </a:prstGeom>
            </p:spPr>
          </p:pic>
          <p:pic>
            <p:nvPicPr>
              <p:cNvPr id="91" name="Picture 90"/>
              <p:cNvPicPr>
                <a:picLocks noChangeAspect="1"/>
              </p:cNvPicPr>
              <p:nvPr/>
            </p:nvPicPr>
            <p:blipFill>
              <a:blip r:embed="rId14" cstate="print">
                <a:lum bright="70000" contrast="-70000"/>
                <a:extLst>
                  <a:ext uri="{28A0092B-C50C-407E-A947-70E740481C1C}">
                    <a14:useLocalDpi xmlns:a14="http://schemas.microsoft.com/office/drawing/2010/main" val="0"/>
                  </a:ext>
                </a:extLst>
              </a:blip>
              <a:stretch>
                <a:fillRect/>
              </a:stretch>
            </p:blipFill>
            <p:spPr>
              <a:xfrm>
                <a:off x="-799289" y="2206773"/>
                <a:ext cx="566533" cy="605357"/>
              </a:xfrm>
              <a:prstGeom prst="rect">
                <a:avLst/>
              </a:prstGeom>
            </p:spPr>
          </p:pic>
        </p:grpSp>
        <p:sp>
          <p:nvSpPr>
            <p:cNvPr id="60" name="Rounded Rectangle 1"/>
            <p:cNvSpPr/>
            <p:nvPr/>
          </p:nvSpPr>
          <p:spPr bwMode="auto">
            <a:xfrm>
              <a:off x="738217" y="1287777"/>
              <a:ext cx="2072129" cy="5089454"/>
            </a:xfrm>
            <a:prstGeom prst="roundRect">
              <a:avLst>
                <a:gd name="adj" fmla="val 0"/>
              </a:avLst>
            </a:prstGeom>
            <a:noFill/>
            <a:ln w="22225">
              <a:solidFill>
                <a:schemeClr val="accent1">
                  <a:lumMod val="50000"/>
                </a:schemeClr>
              </a:solidFill>
              <a:prstDash val="sys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5736" tIns="140589" rIns="175736" bIns="87867" numCol="1" spcCol="0" rtlCol="0" fromWordArt="0" anchor="b" anchorCtr="0" forceAA="0" compatLnSpc="1">
              <a:prstTxWarp prst="textNoShape">
                <a:avLst/>
              </a:prstTxWarp>
              <a:noAutofit/>
            </a:bodyPr>
            <a:lstStyle/>
            <a:p>
              <a:pPr algn="ctr" defTabSz="896181">
                <a:lnSpc>
                  <a:spcPct val="90000"/>
                </a:lnSpc>
                <a:spcAft>
                  <a:spcPts val="575"/>
                </a:spcAft>
              </a:pPr>
              <a:endParaRPr lang="en-US" sz="1729" dirty="0">
                <a:solidFill>
                  <a:srgbClr val="00BCF2"/>
                </a:solidFill>
              </a:endParaRPr>
            </a:p>
          </p:txBody>
        </p:sp>
      </p:grpSp>
      <p:grpSp>
        <p:nvGrpSpPr>
          <p:cNvPr id="27" name="Group 4"/>
          <p:cNvGrpSpPr>
            <a:grpSpLocks noChangeAspect="1"/>
          </p:cNvGrpSpPr>
          <p:nvPr/>
        </p:nvGrpSpPr>
        <p:grpSpPr bwMode="auto">
          <a:xfrm>
            <a:off x="4557519" y="1722069"/>
            <a:ext cx="384349" cy="377650"/>
            <a:chOff x="1478" y="-194"/>
            <a:chExt cx="4878" cy="4793"/>
          </a:xfrm>
          <a:solidFill>
            <a:schemeClr val="tx1"/>
          </a:solidFill>
        </p:grpSpPr>
        <p:sp>
          <p:nvSpPr>
            <p:cNvPr id="30" name="Freeform 5"/>
            <p:cNvSpPr>
              <a:spLocks noEditPoints="1"/>
            </p:cNvSpPr>
            <p:nvPr/>
          </p:nvSpPr>
          <p:spPr bwMode="auto">
            <a:xfrm>
              <a:off x="1478" y="-194"/>
              <a:ext cx="4878" cy="4793"/>
            </a:xfrm>
            <a:custGeom>
              <a:avLst/>
              <a:gdLst>
                <a:gd name="T0" fmla="*/ 1031 w 2062"/>
                <a:gd name="T1" fmla="*/ 2026 h 2026"/>
                <a:gd name="T2" fmla="*/ 0 w 2062"/>
                <a:gd name="T3" fmla="*/ 1027 h 2026"/>
                <a:gd name="T4" fmla="*/ 1031 w 2062"/>
                <a:gd name="T5" fmla="*/ 0 h 2026"/>
                <a:gd name="T6" fmla="*/ 2062 w 2062"/>
                <a:gd name="T7" fmla="*/ 1027 h 2026"/>
                <a:gd name="T8" fmla="*/ 1031 w 2062"/>
                <a:gd name="T9" fmla="*/ 2026 h 2026"/>
                <a:gd name="T10" fmla="*/ 1031 w 2062"/>
                <a:gd name="T11" fmla="*/ 1783 h 2026"/>
                <a:gd name="T12" fmla="*/ 1791 w 2062"/>
                <a:gd name="T13" fmla="*/ 1027 h 2026"/>
                <a:gd name="T14" fmla="*/ 1031 w 2062"/>
                <a:gd name="T15" fmla="*/ 243 h 2026"/>
                <a:gd name="T16" fmla="*/ 272 w 2062"/>
                <a:gd name="T17" fmla="*/ 1027 h 2026"/>
                <a:gd name="T18" fmla="*/ 1031 w 2062"/>
                <a:gd name="T19" fmla="*/ 1783 h 2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2" h="2026">
                  <a:moveTo>
                    <a:pt x="1031" y="2026"/>
                  </a:moveTo>
                  <a:cubicBezTo>
                    <a:pt x="461" y="2026"/>
                    <a:pt x="0" y="1567"/>
                    <a:pt x="0" y="1027"/>
                  </a:cubicBezTo>
                  <a:cubicBezTo>
                    <a:pt x="0" y="460"/>
                    <a:pt x="461" y="0"/>
                    <a:pt x="1031" y="0"/>
                  </a:cubicBezTo>
                  <a:cubicBezTo>
                    <a:pt x="1601" y="0"/>
                    <a:pt x="2062" y="460"/>
                    <a:pt x="2062" y="1027"/>
                  </a:cubicBezTo>
                  <a:cubicBezTo>
                    <a:pt x="2062" y="1567"/>
                    <a:pt x="1601" y="2026"/>
                    <a:pt x="1031" y="2026"/>
                  </a:cubicBezTo>
                  <a:close/>
                  <a:moveTo>
                    <a:pt x="1031" y="1783"/>
                  </a:moveTo>
                  <a:cubicBezTo>
                    <a:pt x="1465" y="1783"/>
                    <a:pt x="1791" y="1432"/>
                    <a:pt x="1791" y="1027"/>
                  </a:cubicBezTo>
                  <a:cubicBezTo>
                    <a:pt x="1791" y="595"/>
                    <a:pt x="1465" y="243"/>
                    <a:pt x="1031" y="243"/>
                  </a:cubicBezTo>
                  <a:cubicBezTo>
                    <a:pt x="597" y="243"/>
                    <a:pt x="272" y="595"/>
                    <a:pt x="272" y="1027"/>
                  </a:cubicBezTo>
                  <a:cubicBezTo>
                    <a:pt x="272" y="1432"/>
                    <a:pt x="597" y="1783"/>
                    <a:pt x="1031" y="17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31" name="Freeform 6"/>
            <p:cNvSpPr>
              <a:spLocks/>
            </p:cNvSpPr>
            <p:nvPr/>
          </p:nvSpPr>
          <p:spPr bwMode="auto">
            <a:xfrm>
              <a:off x="3659" y="821"/>
              <a:ext cx="1616" cy="1734"/>
            </a:xfrm>
            <a:custGeom>
              <a:avLst/>
              <a:gdLst>
                <a:gd name="T0" fmla="*/ 109 w 683"/>
                <a:gd name="T1" fmla="*/ 733 h 733"/>
                <a:gd name="T2" fmla="*/ 55 w 683"/>
                <a:gd name="T3" fmla="*/ 706 h 733"/>
                <a:gd name="T4" fmla="*/ 0 w 683"/>
                <a:gd name="T5" fmla="*/ 652 h 733"/>
                <a:gd name="T6" fmla="*/ 0 w 683"/>
                <a:gd name="T7" fmla="*/ 81 h 733"/>
                <a:gd name="T8" fmla="*/ 82 w 683"/>
                <a:gd name="T9" fmla="*/ 0 h 733"/>
                <a:gd name="T10" fmla="*/ 164 w 683"/>
                <a:gd name="T11" fmla="*/ 81 h 733"/>
                <a:gd name="T12" fmla="*/ 164 w 683"/>
                <a:gd name="T13" fmla="*/ 81 h 733"/>
                <a:gd name="T14" fmla="*/ 164 w 683"/>
                <a:gd name="T15" fmla="*/ 543 h 733"/>
                <a:gd name="T16" fmla="*/ 546 w 683"/>
                <a:gd name="T17" fmla="*/ 353 h 733"/>
                <a:gd name="T18" fmla="*/ 656 w 683"/>
                <a:gd name="T19" fmla="*/ 380 h 733"/>
                <a:gd name="T20" fmla="*/ 656 w 683"/>
                <a:gd name="T21" fmla="*/ 380 h 733"/>
                <a:gd name="T22" fmla="*/ 628 w 683"/>
                <a:gd name="T23" fmla="*/ 489 h 733"/>
                <a:gd name="T24" fmla="*/ 628 w 683"/>
                <a:gd name="T25" fmla="*/ 489 h 733"/>
                <a:gd name="T26" fmla="*/ 109 w 683"/>
                <a:gd name="T27" fmla="*/ 733 h 733"/>
                <a:gd name="T28" fmla="*/ 109 w 683"/>
                <a:gd name="T29" fmla="*/ 733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3" h="733">
                  <a:moveTo>
                    <a:pt x="109" y="733"/>
                  </a:moveTo>
                  <a:cubicBezTo>
                    <a:pt x="82" y="733"/>
                    <a:pt x="55" y="733"/>
                    <a:pt x="55" y="706"/>
                  </a:cubicBezTo>
                  <a:cubicBezTo>
                    <a:pt x="28" y="706"/>
                    <a:pt x="0" y="679"/>
                    <a:pt x="0" y="652"/>
                  </a:cubicBezTo>
                  <a:cubicBezTo>
                    <a:pt x="0" y="81"/>
                    <a:pt x="0" y="81"/>
                    <a:pt x="0" y="81"/>
                  </a:cubicBezTo>
                  <a:cubicBezTo>
                    <a:pt x="0" y="27"/>
                    <a:pt x="28" y="0"/>
                    <a:pt x="82" y="0"/>
                  </a:cubicBezTo>
                  <a:cubicBezTo>
                    <a:pt x="137" y="0"/>
                    <a:pt x="164" y="27"/>
                    <a:pt x="164" y="81"/>
                  </a:cubicBezTo>
                  <a:cubicBezTo>
                    <a:pt x="164" y="81"/>
                    <a:pt x="164" y="81"/>
                    <a:pt x="164" y="81"/>
                  </a:cubicBezTo>
                  <a:cubicBezTo>
                    <a:pt x="164" y="543"/>
                    <a:pt x="164" y="543"/>
                    <a:pt x="164" y="543"/>
                  </a:cubicBezTo>
                  <a:cubicBezTo>
                    <a:pt x="546" y="353"/>
                    <a:pt x="546" y="353"/>
                    <a:pt x="546" y="353"/>
                  </a:cubicBezTo>
                  <a:cubicBezTo>
                    <a:pt x="601" y="326"/>
                    <a:pt x="628" y="353"/>
                    <a:pt x="656" y="380"/>
                  </a:cubicBezTo>
                  <a:cubicBezTo>
                    <a:pt x="656" y="380"/>
                    <a:pt x="656" y="380"/>
                    <a:pt x="656" y="380"/>
                  </a:cubicBezTo>
                  <a:cubicBezTo>
                    <a:pt x="683" y="407"/>
                    <a:pt x="656" y="461"/>
                    <a:pt x="628" y="489"/>
                  </a:cubicBezTo>
                  <a:cubicBezTo>
                    <a:pt x="628" y="489"/>
                    <a:pt x="628" y="489"/>
                    <a:pt x="628" y="489"/>
                  </a:cubicBezTo>
                  <a:cubicBezTo>
                    <a:pt x="109" y="733"/>
                    <a:pt x="109" y="733"/>
                    <a:pt x="109" y="733"/>
                  </a:cubicBezTo>
                  <a:cubicBezTo>
                    <a:pt x="109" y="733"/>
                    <a:pt x="109" y="733"/>
                    <a:pt x="109"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grpSp>
      <p:sp>
        <p:nvSpPr>
          <p:cNvPr id="72" name="Rectangle 71"/>
          <p:cNvSpPr/>
          <p:nvPr/>
        </p:nvSpPr>
        <p:spPr>
          <a:xfrm>
            <a:off x="10013474" y="2603345"/>
            <a:ext cx="1792341" cy="487106"/>
          </a:xfrm>
          <a:prstGeom prst="rect">
            <a:avLst/>
          </a:prstGeom>
          <a:solidFill>
            <a:srgbClr val="005C83"/>
          </a:solidFill>
          <a:ln>
            <a:noFill/>
          </a:ln>
        </p:spPr>
        <p:style>
          <a:lnRef idx="2">
            <a:schemeClr val="accent2">
              <a:shade val="50000"/>
            </a:schemeClr>
          </a:lnRef>
          <a:fillRef idx="1">
            <a:schemeClr val="accent2"/>
          </a:fillRef>
          <a:effectRef idx="0">
            <a:schemeClr val="accent2"/>
          </a:effectRef>
          <a:fontRef idx="minor">
            <a:schemeClr val="lt1"/>
          </a:fontRef>
        </p:style>
        <p:txBody>
          <a:bodyPr lIns="179259" tIns="143407" rIns="179259" bIns="143407" rtlCol="0" anchor="ctr" anchorCtr="0"/>
          <a:lstStyle/>
          <a:p>
            <a:pPr defTabSz="914016"/>
            <a:r>
              <a:rPr lang="en-US" sz="1765" dirty="0">
                <a:gradFill>
                  <a:gsLst>
                    <a:gs pos="0">
                      <a:srgbClr val="FFFFFF"/>
                    </a:gs>
                    <a:gs pos="62000">
                      <a:srgbClr val="FFFFFF"/>
                    </a:gs>
                  </a:gsLst>
                  <a:lin ang="5400000" scaled="1"/>
                </a:gradFill>
              </a:rPr>
              <a:t>Docker</a:t>
            </a:r>
          </a:p>
        </p:txBody>
      </p:sp>
    </p:spTree>
    <p:extLst>
      <p:ext uri="{BB962C8B-B14F-4D97-AF65-F5344CB8AC3E}">
        <p14:creationId xmlns:p14="http://schemas.microsoft.com/office/powerpoint/2010/main" val="6685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3.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4.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5.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1189</TotalTime>
  <Words>1820</Words>
  <Application>Microsoft Office PowerPoint</Application>
  <PresentationFormat>Widescreen</PresentationFormat>
  <Paragraphs>250</Paragraphs>
  <Slides>35</Slides>
  <Notes>7</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35</vt:i4>
      </vt:variant>
    </vt:vector>
  </HeadingPairs>
  <TitlesOfParts>
    <vt:vector size="50" baseType="lpstr">
      <vt:lpstr>Arial</vt:lpstr>
      <vt:lpstr>Calibri</vt:lpstr>
      <vt:lpstr>Calibri Light</vt:lpstr>
      <vt:lpstr>Consolas</vt:lpstr>
      <vt:lpstr>Segoe UI</vt:lpstr>
      <vt:lpstr>Segoe UI Light</vt:lpstr>
      <vt:lpstr>Segoe UI Semibold</vt:lpstr>
      <vt:lpstr>Segoe UI Semilight</vt:lpstr>
      <vt:lpstr>Times New Roman</vt:lpstr>
      <vt:lpstr>Wingdings</vt:lpstr>
      <vt:lpstr>Office Theme</vt:lpstr>
      <vt:lpstr>5-30610_Microsoft_Ignite_Keynote_Template</vt:lpstr>
      <vt:lpstr>1_5-30610_Microsoft_Ignite_Keynote_Template</vt:lpstr>
      <vt:lpstr>TechEd 2014 Dk Blue</vt:lpstr>
      <vt:lpstr>2_5-30610_Microsoft_Ignite_Keynote_Template</vt:lpstr>
      <vt:lpstr>Windows Containers,  Hyper-V and OpenStack</vt:lpstr>
      <vt:lpstr>Who are we?</vt:lpstr>
      <vt:lpstr>Ben Armstrong</vt:lpstr>
      <vt:lpstr>Alessandro Pilotti</vt:lpstr>
      <vt:lpstr>Agenda</vt:lpstr>
      <vt:lpstr>Windows Containers</vt:lpstr>
      <vt:lpstr>Containers A new approach to build, ship, deploy, and instantiate applications</vt:lpstr>
      <vt:lpstr>Windows Server Containers Anatomy and key capabilities</vt:lpstr>
      <vt:lpstr>Write once deploy anywhere  Modern app development with flexible isolation</vt:lpstr>
      <vt:lpstr>Demo</vt:lpstr>
      <vt:lpstr>Hyper-V</vt:lpstr>
      <vt:lpstr>Hyper-V History</vt:lpstr>
      <vt:lpstr>A leader in Gartner  magic quadrants</vt:lpstr>
      <vt:lpstr>OpenStack Integration</vt:lpstr>
      <vt:lpstr>Architecture Concept</vt:lpstr>
      <vt:lpstr>Hyper-V Nova Compute</vt:lpstr>
      <vt:lpstr>Neutron</vt:lpstr>
      <vt:lpstr>Neutron</vt:lpstr>
      <vt:lpstr>Open vSwitch on Hyper-V</vt:lpstr>
      <vt:lpstr>Cinder volume on Windows iSCSI / SMB3</vt:lpstr>
      <vt:lpstr>Keystone &amp; Active Directory</vt:lpstr>
      <vt:lpstr>More Windows OpenStack support</vt:lpstr>
      <vt:lpstr>Windows As A Guest - Windows Cloud-Init</vt:lpstr>
      <vt:lpstr>OpenStack Windows Server</vt:lpstr>
      <vt:lpstr>Orchestration</vt:lpstr>
      <vt:lpstr>v-magine</vt:lpstr>
      <vt:lpstr>Demo</vt:lpstr>
      <vt:lpstr>Docker Integration</vt:lpstr>
      <vt:lpstr>Docker integration Joint strategic investments to drive containers forward</vt:lpstr>
      <vt:lpstr>Project Magnum</vt:lpstr>
      <vt:lpstr>Demo</vt:lpstr>
      <vt:lpstr>Rude Questions</vt:lpstr>
      <vt:lpstr>But you have your own Cloud Stack!</vt:lpstr>
      <vt:lpstr>But you won’t support this!</vt:lpstr>
      <vt:lpstr>Friendly 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Containers,  Hyper-V and OpenStack</dc:title>
  <dc:creator>Ben Armstrong</dc:creator>
  <cp:lastModifiedBy>Benjamin</cp:lastModifiedBy>
  <cp:revision>34</cp:revision>
  <dcterms:created xsi:type="dcterms:W3CDTF">2015-08-14T22:35:01Z</dcterms:created>
  <dcterms:modified xsi:type="dcterms:W3CDTF">2015-08-21T07:28:31Z</dcterms:modified>
</cp:coreProperties>
</file>